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0"/>
  </p:notesMasterIdLst>
  <p:handoutMasterIdLst>
    <p:handoutMasterId r:id="rId21"/>
  </p:handoutMasterIdLst>
  <p:sldIdLst>
    <p:sldId id="484" r:id="rId4"/>
    <p:sldId id="701" r:id="rId5"/>
    <p:sldId id="703" r:id="rId6"/>
    <p:sldId id="705" r:id="rId7"/>
    <p:sldId id="706" r:id="rId8"/>
    <p:sldId id="707" r:id="rId9"/>
    <p:sldId id="708" r:id="rId10"/>
    <p:sldId id="709" r:id="rId11"/>
    <p:sldId id="711" r:id="rId12"/>
    <p:sldId id="712" r:id="rId13"/>
    <p:sldId id="713" r:id="rId14"/>
    <p:sldId id="714" r:id="rId15"/>
    <p:sldId id="719" r:id="rId16"/>
    <p:sldId id="716" r:id="rId17"/>
    <p:sldId id="715" r:id="rId18"/>
    <p:sldId id="718" r:id="rId19"/>
  </p:sldIdLst>
  <p:sldSz cx="9144000" cy="6858000" type="screen4x3"/>
  <p:notesSz cx="6858000" cy="9144000"/>
  <p:custDataLst>
    <p:tags r:id="rId25"/>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3" userDrawn="1">
          <p15:clr>
            <a:srgbClr val="A4A3A4"/>
          </p15:clr>
        </p15:guide>
        <p15:guide id="2" pos="29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67" autoAdjust="0"/>
    <p:restoredTop sz="96846" autoAdjust="0"/>
  </p:normalViewPr>
  <p:slideViewPr>
    <p:cSldViewPr snapToGrid="0" snapToObjects="1" showGuides="1">
      <p:cViewPr varScale="1">
        <p:scale>
          <a:sx n="81" d="100"/>
          <a:sy n="81" d="100"/>
        </p:scale>
        <p:origin x="1013" y="58"/>
      </p:cViewPr>
      <p:guideLst>
        <p:guide orient="horz" pos="2143"/>
        <p:guide pos="2953"/>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160.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2"/>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2"/>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accent4">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1.xml"/><Relationship Id="rId4" Type="http://schemas.openxmlformats.org/officeDocument/2006/relationships/image" Target="../media/image27.png"/><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2.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3.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4.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7.xml"/><Relationship Id="rId2" Type="http://schemas.openxmlformats.org/officeDocument/2006/relationships/image" Target="../media/image32.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59.xml"/><Relationship Id="rId1" Type="http://schemas.openxmlformats.org/officeDocument/2006/relationships/tags" Target="../tags/tag158.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image" Target="../media/image10.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tags" Target="../tags/tag137.xml"/><Relationship Id="rId2" Type="http://schemas.openxmlformats.org/officeDocument/2006/relationships/image" Target="../media/image5.png"/><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1.xml"/><Relationship Id="rId7" Type="http://schemas.openxmlformats.org/officeDocument/2006/relationships/image" Target="../media/image14.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image" Target="../media/image11.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tags" Target="../tags/tag144.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tags" Target="../tags/tag143.xml"/><Relationship Id="rId2" Type="http://schemas.openxmlformats.org/officeDocument/2006/relationships/tags" Target="../tags/tag142.xml"/><Relationship Id="rId14" Type="http://schemas.openxmlformats.org/officeDocument/2006/relationships/slideLayout" Target="../slideLayouts/slideLayout18.xml"/><Relationship Id="rId13" Type="http://schemas.openxmlformats.org/officeDocument/2006/relationships/tags" Target="../tags/tag145.xml"/><Relationship Id="rId12" Type="http://schemas.openxmlformats.org/officeDocument/2006/relationships/image" Target="../media/image22.png"/><Relationship Id="rId11" Type="http://schemas.openxmlformats.org/officeDocument/2006/relationships/image" Target="../media/image21.png"/><Relationship Id="rId10" Type="http://schemas.openxmlformats.org/officeDocument/2006/relationships/image" Target="../media/image20.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7.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tags" Target="../tags/tag146.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8.xml"/><Relationship Id="rId2" Type="http://schemas.openxmlformats.org/officeDocument/2006/relationships/image" Target="../media/image26.pn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7" y="6278834"/>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单元10</a:t>
            </a:r>
            <a:r>
              <a:rPr lang="en-US" altLang="zh-CN" sz="2400" b="1" dirty="0">
                <a:solidFill>
                  <a:schemeClr val="bg1"/>
                </a:solidFill>
                <a:latin typeface="微软雅黑" panose="020B0503020204020204" pitchFamily="34" charset="-122"/>
                <a:ea typeface="微软雅黑" panose="020B0503020204020204" pitchFamily="34" charset="-122"/>
                <a:sym typeface="+mn-ea"/>
              </a:rPr>
              <a:t>   RLC</a:t>
            </a:r>
            <a:r>
              <a:rPr lang="zh-CN" altLang="en-US" sz="2400" b="1" dirty="0">
                <a:solidFill>
                  <a:schemeClr val="bg1"/>
                </a:solidFill>
                <a:latin typeface="微软雅黑" panose="020B0503020204020204" pitchFamily="34" charset="-122"/>
                <a:ea typeface="微软雅黑" panose="020B0503020204020204" pitchFamily="34" charset="-122"/>
                <a:sym typeface="+mn-ea"/>
              </a:rPr>
              <a:t>并联交流电路</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9" name="Rectangle 3"/>
              <p:cNvSpPr txBox="1">
                <a:spLocks noChangeArrowheads="1"/>
              </p:cNvSpPr>
              <p:nvPr>
                <p:custDataLst>
                  <p:tags r:id="rId2"/>
                </p:custDataLst>
              </p:nvPr>
            </p:nvSpPr>
            <p:spPr bwMode="auto">
              <a:xfrm>
                <a:off x="468313" y="1459016"/>
                <a:ext cx="8351837" cy="461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感性电路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&lt;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超前</a:t>
                </a:r>
                <a14:m>
                  <m:oMath xmlns:m="http://schemas.openxmlformats.org/officeDocument/2006/math">
                    <m:d>
                      <m:dPr>
                        <m:begChr m:val="|"/>
                        <m:endChr m:val="|"/>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dPr>
                      <m:e>
                        <m:sSup>
                          <m:sSupPr>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pPr>
                          <m:e>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𝜑</m:t>
                            </m:r>
                          </m:e>
                          <m:sup>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sup>
                        </m:sSup>
                      </m:e>
                    </m:d>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，称电路呈感性；</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容性电路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滞后</a:t>
                </a:r>
                <a14:m>
                  <m:oMath xmlns:m="http://schemas.openxmlformats.org/officeDocument/2006/math">
                    <m:d>
                      <m:dPr>
                        <m:begChr m:val="|"/>
                        <m:endChr m:val="|"/>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dPr>
                      <m:e>
                        <m:sSup>
                          <m:sSupPr>
                            <m:ctrlP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pPr>
                          <m:e>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𝜑</m:t>
                            </m:r>
                          </m:e>
                          <m:sup>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sup>
                        </m:sSup>
                      </m:e>
                    </m:d>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，称电路呈容性；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谐振电路</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a:t>
                </a:r>
                <a14:m>
                  <m:oMath xmlns:m="http://schemas.openxmlformats.org/officeDocument/2006/math">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时，即</a:t>
                </a:r>
                <a14:m>
                  <m:oMath xmlns:m="http://schemas.openxmlformats.org/officeDocument/2006/math">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𝐶</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sSub>
                      <m:sSubPr>
                        <m:ctrlP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𝐵</m:t>
                        </m:r>
                      </m:e>
                      <m: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𝐿</m:t>
                        </m:r>
                      </m:sub>
                    </m:sSub>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m:t>
                    </m:r>
                    <m:r>
                      <a:rPr lang="en-US" altLang="zh-CN"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0</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𝑢</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与电流</a:t>
                </a:r>
                <a14:m>
                  <m:oMath xmlns:m="http://schemas.openxmlformats.org/officeDocument/2006/math">
                    <m:r>
                      <a:rPr lang="en-US" altLang="zh-CN" sz="2800"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𝑖</m:t>
                    </m:r>
                  </m:oMath>
                </a14:m>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同相，称电路呈电阻性，电路处于谐振状态。</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9" name="Rectangle 3"/>
              <p:cNvSpPr txBox="1">
                <a:spLocks noRot="1" noChangeAspect="1" noMove="1" noResize="1" noEditPoints="1" noAdjustHandles="1" noChangeArrowheads="1" noChangeShapeType="1" noTextEdit="1"/>
              </p:cNvSpPr>
              <p:nvPr>
                <p:custDataLst>
                  <p:tags r:id="rId3"/>
                </p:custDataLst>
              </p:nvPr>
            </p:nvSpPr>
            <p:spPr bwMode="auto">
              <a:xfrm>
                <a:off x="468313" y="1459016"/>
                <a:ext cx="8351837" cy="4611584"/>
              </a:xfrm>
              <a:prstGeom prst="rect">
                <a:avLst/>
              </a:prstGeom>
              <a:blipFill rotWithShape="1">
                <a:blip r:embed="rId4"/>
                <a:stretch>
                  <a:fillRect l="-4" t="-9" b="-33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9" name="组合 8"/>
          <p:cNvGrpSpPr/>
          <p:nvPr/>
        </p:nvGrpSpPr>
        <p:grpSpPr>
          <a:xfrm>
            <a:off x="6985" y="414655"/>
            <a:ext cx="9143365" cy="430530"/>
            <a:chOff x="11" y="653"/>
            <a:chExt cx="14399" cy="678"/>
          </a:xfrm>
        </p:grpSpPr>
        <p:grpSp>
          <p:nvGrpSpPr>
            <p:cNvPr id="3" name="组合 2"/>
            <p:cNvGrpSpPr/>
            <p:nvPr/>
          </p:nvGrpSpPr>
          <p:grpSpPr>
            <a:xfrm rot="0">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0" y="885825"/>
            <a:ext cx="4572000" cy="829945"/>
          </a:xfrm>
          <a:prstGeom prst="rect">
            <a:avLst/>
          </a:prstGeom>
          <a:noFill/>
        </p:spPr>
        <p:txBody>
          <a:bodyPr wrap="square" rtlCol="0" anchor="t">
            <a:spAutoFit/>
          </a:bodyPr>
          <a:p>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串联电路的性质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1" name="图片 5"/>
          <p:cNvPicPr>
            <a:picLocks noChangeAspect="1" noChangeArrowheads="1"/>
          </p:cNvPicPr>
          <p:nvPr/>
        </p:nvPicPr>
        <p:blipFill>
          <a:blip r:embed="rId2"/>
          <a:srcRect/>
          <a:stretch>
            <a:fillRect/>
          </a:stretch>
        </p:blipFill>
        <p:spPr bwMode="auto">
          <a:xfrm>
            <a:off x="228600" y="1463993"/>
            <a:ext cx="8686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pic>
        <p:nvPicPr>
          <p:cNvPr id="4" name="图片 3"/>
          <p:cNvPicPr>
            <a:picLocks noChangeAspect="1"/>
          </p:cNvPicPr>
          <p:nvPr/>
        </p:nvPicPr>
        <p:blipFill>
          <a:blip r:embed="rId3"/>
          <a:stretch>
            <a:fillRect/>
          </a:stretch>
        </p:blipFill>
        <p:spPr>
          <a:xfrm>
            <a:off x="373380" y="3005455"/>
            <a:ext cx="2333625" cy="1114425"/>
          </a:xfrm>
          <a:prstGeom prst="rect">
            <a:avLst/>
          </a:prstGeom>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4" name="文本框 3"/>
              <p:cNvSpPr txBox="1"/>
              <p:nvPr/>
            </p:nvSpPr>
            <p:spPr>
              <a:xfrm>
                <a:off x="645795" y="1436370"/>
                <a:ext cx="7820660" cy="1047115"/>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Times New Roman" panose="02020603050405020304" pitchFamily="18" charset="0"/>
                    <a:ea typeface="+mn-ea"/>
                    <a:cs typeface="Times New Roman" panose="02020603050405020304" pitchFamily="18" charset="0"/>
                  </a:rPr>
                  <a:t>练习</a:t>
                </a:r>
                <a:r>
                  <a:rPr lang="en-US" altLang="zh-CN" sz="2400" b="1">
                    <a:latin typeface="Times New Roman" panose="02020603050405020304" pitchFamily="18" charset="0"/>
                    <a:ea typeface="+mn-ea"/>
                    <a:cs typeface="Times New Roman" panose="02020603050405020304" pitchFamily="18" charset="0"/>
                  </a:rPr>
                  <a:t>1.</a:t>
                </a:r>
                <a:r>
                  <a:rPr lang="zh-CN" altLang="en-US" sz="2400">
                    <a:latin typeface="Times New Roman" panose="02020603050405020304"/>
                    <a:ea typeface="楷体_GB2312"/>
                  </a:rPr>
                  <a:t>在</a:t>
                </a:r>
                <a:r>
                  <a:rPr lang="en-US" altLang="zh-CN" sz="2400" i="1">
                    <a:latin typeface="Times New Roman" panose="02020603050405020304"/>
                    <a:ea typeface="楷体_GB2312"/>
                    <a:sym typeface="+mn-ea"/>
                  </a:rPr>
                  <a:t>RLC</a:t>
                </a:r>
                <a:r>
                  <a:rPr lang="zh-CN" altLang="en-US" sz="2400">
                    <a:latin typeface="Times New Roman" panose="02020603050405020304"/>
                    <a:ea typeface="楷体_GB2312"/>
                  </a:rPr>
                  <a:t>并联电路交流电路中，任何时刻</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zh-CN" altLang="en-US" sz="2400" i="1">
                            <a:latin typeface="Cambria Math" panose="02040503050406030204" pitchFamily="18" charset="0"/>
                            <a:ea typeface="+mn-ea"/>
                            <a:cs typeface="Cambria Math" panose="02040503050406030204" pitchFamily="18" charset="0"/>
                          </a:rPr>
                          <m:t>总</m:t>
                        </m:r>
                      </m:sub>
                    </m:sSub>
                    <m:r>
                      <a:rPr lang="en-US" altLang="zh-CN" sz="2400" i="1">
                        <a:latin typeface="Cambria Math" panose="02040503050406030204" pitchFamily="18" charset="0"/>
                        <a:ea typeface="+mn-ea"/>
                        <a:cs typeface="Cambria Math" panose="02040503050406030204" pitchFamily="18" charset="0"/>
                      </a:rPr>
                      <m:t>&gt;</m:t>
                    </m:r>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𝑅</m:t>
                        </m:r>
                      </m:sub>
                    </m:sSub>
                  </m:oMath>
                </a14:m>
                <a:r>
                  <a:rPr lang="zh-CN" altLang="en-US" sz="2400">
                    <a:latin typeface="Cambria Math" panose="02040503050406030204" pitchFamily="18" charset="0"/>
                    <a:ea typeface="+mn-ea"/>
                    <a:cs typeface="Cambria Math" panose="02040503050406030204" pitchFamily="18" charset="0"/>
                  </a:rPr>
                  <a:t>，</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zh-CN" altLang="en-US" sz="2400" i="1">
                            <a:latin typeface="Cambria Math" panose="02040503050406030204" pitchFamily="18" charset="0"/>
                            <a:ea typeface="+mn-ea"/>
                            <a:cs typeface="Cambria Math" panose="02040503050406030204" pitchFamily="18" charset="0"/>
                          </a:rPr>
                          <m:t>总</m:t>
                        </m:r>
                      </m:sub>
                    </m:sSub>
                    <m:r>
                      <a:rPr lang="en-US" altLang="zh-CN" sz="2400" i="1">
                        <a:latin typeface="Cambria Math" panose="02040503050406030204" pitchFamily="18" charset="0"/>
                        <a:ea typeface="+mn-ea"/>
                        <a:cs typeface="Cambria Math" panose="02040503050406030204" pitchFamily="18" charset="0"/>
                      </a:rPr>
                      <m:t>&gt;</m:t>
                    </m:r>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𝐿</m:t>
                        </m:r>
                      </m:sub>
                    </m:sSub>
                  </m:oMath>
                </a14:m>
                <a:r>
                  <a:rPr lang="zh-CN" altLang="en-US" sz="2400">
                    <a:latin typeface="Cambria Math" panose="02040503050406030204" pitchFamily="18" charset="0"/>
                    <a:ea typeface="+mn-ea"/>
                    <a:cs typeface="Cambria Math" panose="02040503050406030204" pitchFamily="18" charset="0"/>
                    <a:sym typeface="+mn-ea"/>
                  </a:rPr>
                  <a:t>，</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zh-CN" altLang="en-US" sz="2400" i="1">
                            <a:latin typeface="Cambria Math" panose="02040503050406030204" pitchFamily="18" charset="0"/>
                            <a:ea typeface="+mn-ea"/>
                            <a:cs typeface="Cambria Math" panose="02040503050406030204" pitchFamily="18" charset="0"/>
                          </a:rPr>
                          <m:t>总</m:t>
                        </m:r>
                      </m:sub>
                    </m:sSub>
                    <m:r>
                      <a:rPr lang="en-US" altLang="zh-CN" sz="2400" i="1">
                        <a:latin typeface="Cambria Math" panose="02040503050406030204" pitchFamily="18" charset="0"/>
                        <a:ea typeface="+mn-ea"/>
                        <a:cs typeface="Cambria Math" panose="02040503050406030204" pitchFamily="18" charset="0"/>
                      </a:rPr>
                      <m:t>&gt;</m:t>
                    </m:r>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𝐶</m:t>
                        </m:r>
                      </m:sub>
                    </m:sSub>
                  </m:oMath>
                </a14:m>
                <a:r>
                  <a:rPr lang="zh-CN" altLang="en-US" sz="2400">
                    <a:latin typeface="Times New Roman" panose="02020603050405020304"/>
                    <a:ea typeface="楷体_GB2312"/>
                    <a:sym typeface="+mn-ea"/>
                  </a:rPr>
                  <a:t>都是成立的。（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Times New Roman" panose="02020603050405020304"/>
                  <a:ea typeface="楷体_GB2312"/>
                </a:endParaRPr>
              </a:p>
              <a:p>
                <a:pPr marL="0" indent="0" algn="l" defTabSz="266700">
                  <a:spcBef>
                    <a:spcPct val="0"/>
                  </a:spcBef>
                  <a:spcAft>
                    <a:spcPts val="700"/>
                  </a:spcAft>
                  <a:tabLst>
                    <a:tab pos="5271135" algn="l"/>
                  </a:tabLst>
                </a:pPr>
                <a:endParaRPr lang="en-US" altLang="zh-CN" sz="2400">
                  <a:latin typeface="Cambria Math" panose="02040503050406030204" pitchFamily="18" charset="0"/>
                  <a:ea typeface="+mn-ea"/>
                  <a:cs typeface="Cambria Math" panose="02040503050406030204" pitchFamily="18"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645795" y="1436370"/>
                <a:ext cx="7820660" cy="1047115"/>
              </a:xfrm>
              <a:prstGeom prst="rect">
                <a:avLst/>
              </a:prstGeom>
              <a:blipFill rotWithShape="1">
                <a:blip r:embed="rId2"/>
                <a:stretch>
                  <a:fillRect b="-2019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p:cNvSpPr txBox="1"/>
              <p:nvPr/>
            </p:nvSpPr>
            <p:spPr>
              <a:xfrm>
                <a:off x="646430" y="2585720"/>
                <a:ext cx="7866380" cy="473710"/>
              </a:xfrm>
              <a:prstGeom prst="rect">
                <a:avLst/>
              </a:prstGeom>
              <a:noFill/>
            </p:spPr>
            <p:txBody>
              <a:bodyPr wrap="square" rtlCol="0" anchor="t">
                <a:spAutoFit/>
              </a:bodyPr>
              <a:p>
                <a:pPr marL="0" indent="0" algn="l" defTabSz="266700">
                  <a:spcBef>
                    <a:spcPct val="0"/>
                  </a:spcBef>
                  <a:spcAft>
                    <a:spcPts val="700"/>
                  </a:spcAft>
                  <a:tabLst>
                    <a:tab pos="5271135" algn="l"/>
                  </a:tabLst>
                </a:pPr>
                <a:r>
                  <a:rPr lang="zh-CN" altLang="en-US" sz="2400" b="1">
                    <a:latin typeface="Times New Roman" panose="02020603050405020304" pitchFamily="18" charset="0"/>
                    <a:ea typeface="+mn-ea"/>
                    <a:cs typeface="Times New Roman" panose="02020603050405020304" pitchFamily="18" charset="0"/>
                    <a:sym typeface="+mn-ea"/>
                  </a:rPr>
                  <a:t>练习</a:t>
                </a:r>
                <a:r>
                  <a:rPr lang="en-US" altLang="zh-CN" sz="2400" b="1">
                    <a:latin typeface="Times New Roman" panose="02020603050405020304" pitchFamily="18" charset="0"/>
                    <a:ea typeface="+mn-ea"/>
                    <a:cs typeface="Times New Roman" panose="02020603050405020304" pitchFamily="18" charset="0"/>
                    <a:sym typeface="+mn-ea"/>
                  </a:rPr>
                  <a:t>2.</a:t>
                </a:r>
                <a:r>
                  <a:rPr lang="zh-CN" altLang="en-US" sz="2400">
                    <a:latin typeface="Times New Roman" panose="02020603050405020304"/>
                    <a:ea typeface="楷体_GB2312"/>
                    <a:sym typeface="+mn-ea"/>
                  </a:rPr>
                  <a:t>在</a:t>
                </a:r>
                <a:r>
                  <a:rPr lang="en-US" altLang="zh-CN" sz="2400" i="1">
                    <a:latin typeface="Times New Roman" panose="02020603050405020304"/>
                    <a:ea typeface="楷体_GB2312"/>
                    <a:sym typeface="+mn-ea"/>
                  </a:rPr>
                  <a:t>RLC</a:t>
                </a:r>
                <a:r>
                  <a:rPr lang="zh-CN" altLang="en-US" sz="2400">
                    <a:latin typeface="Times New Roman" panose="02020603050405020304"/>
                    <a:ea typeface="楷体_GB2312"/>
                    <a:sym typeface="+mn-ea"/>
                  </a:rPr>
                  <a:t>并联电路交流电路中，</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zh-CN" altLang="en-US" sz="2400" i="1">
                            <a:latin typeface="Cambria Math" panose="02040503050406030204" pitchFamily="18" charset="0"/>
                            <a:ea typeface="+mn-ea"/>
                            <a:cs typeface="Cambria Math" panose="02040503050406030204" pitchFamily="18" charset="0"/>
                          </a:rPr>
                          <m:t>总</m:t>
                        </m:r>
                      </m:sub>
                    </m:sSub>
                    <m:r>
                      <a:rPr lang="en-US" altLang="zh-CN" sz="2400" i="1">
                        <a:latin typeface="Cambria Math" panose="02040503050406030204" pitchFamily="18" charset="0"/>
                        <a:ea typeface="+mn-ea"/>
                        <a:cs typeface="Cambria Math" panose="02040503050406030204" pitchFamily="18" charset="0"/>
                      </a:rPr>
                      <m:t>=</m:t>
                    </m:r>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𝑅</m:t>
                        </m:r>
                      </m:sub>
                    </m:sSub>
                  </m:oMath>
                </a14:m>
                <a:r>
                  <a:rPr lang="en-US" sz="2400">
                    <a:latin typeface="Cambria Math" panose="02040503050406030204" pitchFamily="18" charset="0"/>
                    <a:ea typeface="+mn-ea"/>
                    <a:cs typeface="Cambria Math" panose="02040503050406030204" pitchFamily="18" charset="0"/>
                    <a:sym typeface="+mn-ea"/>
                  </a:rPr>
                  <a:t>+</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𝐿</m:t>
                        </m:r>
                      </m:sub>
                    </m:sSub>
                  </m:oMath>
                </a14:m>
                <a:r>
                  <a:rPr lang="en-US" sz="2400">
                    <a:latin typeface="Cambria Math" panose="02040503050406030204" pitchFamily="18" charset="0"/>
                    <a:ea typeface="+mn-ea"/>
                    <a:cs typeface="Cambria Math" panose="02040503050406030204" pitchFamily="18" charset="0"/>
                    <a:sym typeface="+mn-ea"/>
                  </a:rPr>
                  <a:t>+</a:t>
                </a:r>
                <a14:m>
                  <m:oMath xmlns:m="http://schemas.openxmlformats.org/officeDocument/2006/math">
                    <m:sSub>
                      <m:sSubPr>
                        <m:ctrlPr>
                          <a:rPr lang="en-US" altLang="zh-CN" sz="2400" i="1">
                            <a:latin typeface="Cambria Math" panose="02040503050406030204" pitchFamily="18" charset="0"/>
                            <a:ea typeface="+mn-ea"/>
                            <a:cs typeface="Cambria Math" panose="02040503050406030204" pitchFamily="18" charset="0"/>
                          </a:rPr>
                        </m:ctrlPr>
                      </m:sSubPr>
                      <m:e>
                        <m:r>
                          <a:rPr lang="en-US" altLang="zh-CN" sz="2400" i="1">
                            <a:latin typeface="Cambria Math" panose="02040503050406030204" pitchFamily="18" charset="0"/>
                            <a:ea typeface="+mn-ea"/>
                            <a:cs typeface="Cambria Math" panose="02040503050406030204" pitchFamily="18" charset="0"/>
                          </a:rPr>
                          <m:t>𝐼</m:t>
                        </m:r>
                      </m:e>
                      <m:sub>
                        <m:r>
                          <a:rPr lang="en-US" altLang="zh-CN" sz="2400" i="1">
                            <a:latin typeface="Cambria Math" panose="02040503050406030204" pitchFamily="18" charset="0"/>
                            <a:ea typeface="+mn-ea"/>
                            <a:cs typeface="Cambria Math" panose="02040503050406030204" pitchFamily="18" charset="0"/>
                          </a:rPr>
                          <m:t>𝐶</m:t>
                        </m:r>
                      </m:sub>
                    </m:sSub>
                  </m:oMath>
                </a14:m>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Times New Roman" panose="02020603050405020304"/>
                    <a:ea typeface="楷体_GB2312"/>
                    <a:sym typeface="+mn-ea"/>
                  </a:rPr>
                  <a:t>）</a:t>
                </a:r>
                <a:endParaRPr lang="zh-CN" altLang="en-US" sz="2400">
                  <a:latin typeface="Times New Roman" panose="02020603050405020304"/>
                  <a:ea typeface="楷体_GB2312"/>
                  <a:sym typeface="+mn-ea"/>
                </a:endParaRPr>
              </a:p>
            </p:txBody>
          </p:sp>
        </mc:Choice>
        <mc:Fallback>
          <p:sp>
            <p:nvSpPr>
              <p:cNvPr id="13" name="文本框 12"/>
              <p:cNvSpPr txBox="1">
                <a:spLocks noRot="1" noChangeAspect="1" noMove="1" noResize="1" noEditPoints="1" noAdjustHandles="1" noChangeArrowheads="1" noChangeShapeType="1" noTextEdit="1"/>
              </p:cNvSpPr>
              <p:nvPr/>
            </p:nvSpPr>
            <p:spPr>
              <a:xfrm>
                <a:off x="646430" y="2585720"/>
                <a:ext cx="7866380" cy="473710"/>
              </a:xfrm>
              <a:prstGeom prst="rect">
                <a:avLst/>
              </a:prstGeom>
              <a:blipFill rotWithShape="1">
                <a:blip r:embed="rId3"/>
                <a:stretch>
                  <a:fillRect r="-2357"/>
                </a:stretch>
              </a:blipFill>
            </p:spPr>
            <p:txBody>
              <a:bodyPr/>
              <a:lstStyle/>
              <a:p>
                <a:r>
                  <a:rPr lang="zh-CN" altLang="en-US">
                    <a:noFill/>
                  </a:rPr>
                  <a:t> </a:t>
                </a:r>
              </a:p>
            </p:txBody>
          </p:sp>
        </mc:Fallback>
      </mc:AlternateContent>
      <p:sp>
        <p:nvSpPr>
          <p:cNvPr id="14" name="文本框 13"/>
          <p:cNvSpPr txBox="1"/>
          <p:nvPr/>
        </p:nvSpPr>
        <p:spPr>
          <a:xfrm>
            <a:off x="647065" y="4789805"/>
            <a:ext cx="7819390" cy="1289050"/>
          </a:xfrm>
          <a:prstGeom prst="rect">
            <a:avLst/>
          </a:prstGeom>
        </p:spPr>
        <p:txBody>
          <a:bodyPr wrap="square">
            <a:spAutoFit/>
          </a:bodyPr>
          <a:p>
            <a:pPr marL="0" indent="0" algn="l" defTabSz="266700">
              <a:spcBef>
                <a:spcPct val="0"/>
              </a:spcBef>
              <a:spcAft>
                <a:spcPts val="700"/>
              </a:spcAft>
              <a:tabLst>
                <a:tab pos="1350645" algn="l"/>
                <a:tab pos="2880360" algn="l"/>
                <a:tab pos="4320540" algn="l"/>
              </a:tabLst>
            </a:pPr>
            <a:r>
              <a:rPr lang="zh-CN" altLang="en-US" sz="2400" b="1">
                <a:latin typeface="Times New Roman" panose="02020603050405020304" pitchFamily="18" charset="0"/>
                <a:ea typeface="+mn-ea"/>
                <a:cs typeface="Times New Roman" panose="02020603050405020304" pitchFamily="18" charset="0"/>
                <a:sym typeface="+mn-ea"/>
              </a:rPr>
              <a:t>练习</a:t>
            </a:r>
            <a:r>
              <a:rPr lang="en-US" altLang="zh-CN" sz="2400" b="1">
                <a:latin typeface="Times New Roman" panose="02020603050405020304" pitchFamily="18" charset="0"/>
                <a:ea typeface="+mn-ea"/>
                <a:cs typeface="Times New Roman" panose="02020603050405020304" pitchFamily="18" charset="0"/>
                <a:sym typeface="+mn-ea"/>
              </a:rPr>
              <a:t>4.</a:t>
            </a:r>
            <a:r>
              <a:rPr lang="zh-CN" altLang="en-US" sz="2400">
                <a:latin typeface="Times New Roman" panose="02020603050405020304"/>
                <a:ea typeface="楷体_GB2312"/>
              </a:rPr>
              <a:t>在</a:t>
            </a:r>
            <a:r>
              <a:rPr lang="en-US" altLang="zh-CN" sz="2400" i="1">
                <a:latin typeface="Times New Roman" panose="02020603050405020304"/>
                <a:ea typeface="楷体_GB2312"/>
                <a:sym typeface="+mn-ea"/>
              </a:rPr>
              <a:t>RLC</a:t>
            </a:r>
            <a:r>
              <a:rPr lang="zh-CN" altLang="en-US" sz="2400">
                <a:latin typeface="Times New Roman" panose="02020603050405020304"/>
                <a:ea typeface="楷体_GB2312"/>
              </a:rPr>
              <a:t>并联电路交流电路中，随着加在电路两端交流电压的频率不断提高，则电流超前电压的相位角（    ）。</a:t>
            </a:r>
            <a:endParaRPr lang="zh-CN" altLang="en-US" sz="2400">
              <a:latin typeface="Times New Roman" panose="02020603050405020304"/>
              <a:ea typeface="楷体_GB2312"/>
            </a:endParaRPr>
          </a:p>
          <a:p>
            <a:pPr marL="0" indent="0" algn="l" defTabSz="266700">
              <a:spcBef>
                <a:spcPct val="0"/>
              </a:spcBef>
              <a:spcAft>
                <a:spcPts val="700"/>
              </a:spcAft>
              <a:tabLst>
                <a:tab pos="1350645" algn="l"/>
                <a:tab pos="2880360" algn="l"/>
                <a:tab pos="4320540" algn="l"/>
              </a:tabLst>
            </a:pPr>
            <a:r>
              <a:rPr lang="zh-CN" altLang="en-US" sz="2400">
                <a:latin typeface="Times New Roman" panose="02020603050405020304"/>
                <a:ea typeface="楷体_GB2312"/>
              </a:rPr>
              <a:t>A</a:t>
            </a:r>
            <a:r>
              <a:rPr lang="en-US" altLang="zh-CN" sz="2400">
                <a:latin typeface="Times New Roman" panose="02020603050405020304"/>
                <a:ea typeface="楷体_GB2312"/>
              </a:rPr>
              <a:t>.</a:t>
            </a:r>
            <a:r>
              <a:rPr lang="zh-CN" altLang="en-US" sz="2400">
                <a:latin typeface="Times New Roman" panose="02020603050405020304"/>
                <a:ea typeface="楷体_GB2312"/>
              </a:rPr>
              <a:t>增大</a:t>
            </a:r>
            <a:r>
              <a:rPr lang="en-US" altLang="zh-CN" sz="2400">
                <a:latin typeface="Times New Roman" panose="02020603050405020304"/>
                <a:ea typeface="楷体_GB2312"/>
              </a:rPr>
              <a:t>         </a:t>
            </a:r>
            <a:r>
              <a:rPr lang="zh-CN" altLang="en-US" sz="2400">
                <a:latin typeface="Times New Roman" panose="02020603050405020304"/>
                <a:ea typeface="楷体_GB2312"/>
              </a:rPr>
              <a:t>B</a:t>
            </a:r>
            <a:r>
              <a:rPr lang="en-US" altLang="zh-CN" sz="2400">
                <a:latin typeface="Times New Roman" panose="02020603050405020304"/>
                <a:ea typeface="楷体_GB2312"/>
              </a:rPr>
              <a:t>.</a:t>
            </a:r>
            <a:r>
              <a:rPr lang="zh-CN" altLang="en-US" sz="2400">
                <a:latin typeface="Times New Roman" panose="02020603050405020304"/>
                <a:ea typeface="楷体_GB2312"/>
              </a:rPr>
              <a:t>减小</a:t>
            </a:r>
            <a:r>
              <a:rPr lang="en-US" altLang="zh-CN" sz="2400">
                <a:latin typeface="Times New Roman" panose="02020603050405020304"/>
                <a:ea typeface="楷体_GB2312"/>
              </a:rPr>
              <a:t>          </a:t>
            </a:r>
            <a:r>
              <a:rPr lang="zh-CN" altLang="en-US" sz="2400">
                <a:latin typeface="Times New Roman" panose="02020603050405020304"/>
                <a:ea typeface="楷体_GB2312"/>
              </a:rPr>
              <a:t>C</a:t>
            </a:r>
            <a:r>
              <a:rPr lang="en-US" altLang="zh-CN" sz="2400">
                <a:latin typeface="Times New Roman" panose="02020603050405020304"/>
                <a:ea typeface="楷体_GB2312"/>
              </a:rPr>
              <a:t>.</a:t>
            </a:r>
            <a:r>
              <a:rPr lang="zh-CN" altLang="en-US" sz="2400">
                <a:latin typeface="Times New Roman" panose="02020603050405020304"/>
                <a:ea typeface="楷体_GB2312"/>
              </a:rPr>
              <a:t>保持不变         D</a:t>
            </a:r>
            <a:r>
              <a:rPr lang="en-US" altLang="zh-CN" sz="2400">
                <a:latin typeface="Times New Roman" panose="02020603050405020304"/>
                <a:ea typeface="楷体_GB2312"/>
              </a:rPr>
              <a:t>.</a:t>
            </a:r>
            <a:r>
              <a:rPr lang="zh-CN" altLang="en-US" sz="2400">
                <a:latin typeface="Times New Roman" panose="02020603050405020304"/>
                <a:ea typeface="楷体_GB2312"/>
              </a:rPr>
              <a:t>ABC皆有可能</a:t>
            </a:r>
            <a:endParaRPr lang="zh-CN" altLang="en-US" sz="2400">
              <a:latin typeface="Times New Roman" panose="02020603050405020304"/>
              <a:ea typeface="楷体_GB2312"/>
            </a:endParaRPr>
          </a:p>
        </p:txBody>
      </p:sp>
      <p:sp>
        <p:nvSpPr>
          <p:cNvPr id="16" name="文本框 15"/>
          <p:cNvSpPr txBox="1"/>
          <p:nvPr/>
        </p:nvSpPr>
        <p:spPr>
          <a:xfrm>
            <a:off x="645795" y="3509645"/>
            <a:ext cx="7866380" cy="829945"/>
          </a:xfrm>
          <a:prstGeom prst="rect">
            <a:avLst/>
          </a:prstGeom>
          <a:noFill/>
        </p:spPr>
        <p:txBody>
          <a:bodyPr wrap="square" rtlCol="0" anchor="t">
            <a:spAutoFit/>
          </a:bodyPr>
          <a:p>
            <a:pPr marL="0" indent="0" algn="just" defTabSz="266700">
              <a:spcBef>
                <a:spcPct val="0"/>
              </a:spcBef>
              <a:spcAft>
                <a:spcPct val="0"/>
              </a:spcAft>
            </a:pPr>
            <a:r>
              <a:rPr lang="zh-CN" altLang="en-US" sz="2400" b="1">
                <a:latin typeface="Times New Roman" panose="02020603050405020304" pitchFamily="18" charset="0"/>
                <a:ea typeface="+mn-ea"/>
                <a:cs typeface="Times New Roman" panose="02020603050405020304" pitchFamily="18" charset="0"/>
                <a:sym typeface="+mn-ea"/>
              </a:rPr>
              <a:t>练习</a:t>
            </a:r>
            <a:r>
              <a:rPr lang="en-US" altLang="zh-CN" sz="2400" b="1">
                <a:latin typeface="Times New Roman" panose="02020603050405020304" pitchFamily="18" charset="0"/>
                <a:ea typeface="+mn-ea"/>
                <a:cs typeface="Times New Roman" panose="02020603050405020304" pitchFamily="18" charset="0"/>
                <a:sym typeface="+mn-ea"/>
              </a:rPr>
              <a:t>3.</a:t>
            </a:r>
            <a:r>
              <a:rPr lang="zh-CN" altLang="en-US" sz="2400">
                <a:latin typeface="楷体_GB2312"/>
                <a:ea typeface="楷体_GB2312"/>
                <a:sym typeface="+mn-ea"/>
              </a:rPr>
              <a:t>在</a:t>
            </a:r>
            <a:r>
              <a:rPr lang="en-US" altLang="zh-CN" sz="2400" i="1">
                <a:latin typeface="Times New Roman" panose="02020603050405020304"/>
                <a:ea typeface="楷体_GB2312"/>
                <a:sym typeface="+mn-ea"/>
              </a:rPr>
              <a:t>RLC</a:t>
            </a:r>
            <a:r>
              <a:rPr lang="zh-CN" altLang="en-US" sz="2400">
                <a:latin typeface="楷体_GB2312"/>
                <a:ea typeface="楷体_GB2312"/>
                <a:sym typeface="+mn-ea"/>
              </a:rPr>
              <a:t>并联电路交流电路中，随着加在电路两端交流电频率的改变，电路中将会出现电流的最小值。（</a:t>
            </a:r>
            <a:r>
              <a:rPr lang="zh-CN" altLang="en-US" sz="2400">
                <a:latin typeface="Times New Roman" panose="02020603050405020304"/>
                <a:ea typeface="楷体_GB2312"/>
                <a:sym typeface="+mn-ea"/>
              </a:rPr>
              <a:t> </a:t>
            </a:r>
            <a:r>
              <a:rPr lang="en-US" altLang="zh-CN" sz="2400">
                <a:latin typeface="Times New Roman" panose="02020603050405020304"/>
                <a:ea typeface="楷体_GB2312"/>
                <a:sym typeface="+mn-ea"/>
              </a:rPr>
              <a:t>  </a:t>
            </a:r>
            <a:r>
              <a:rPr lang="zh-CN" altLang="en-US" sz="2400">
                <a:latin typeface="楷体_GB2312"/>
                <a:ea typeface="楷体_GB2312"/>
                <a:sym typeface="+mn-ea"/>
              </a:rPr>
              <a:t>）</a:t>
            </a:r>
            <a:endParaRPr lang="zh-CN" altLang="en-US" sz="2400">
              <a:latin typeface="Times New Roman" panose="02020603050405020304"/>
              <a:ea typeface="楷体_GB2312"/>
              <a:sym typeface="+mn-ea"/>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559435" y="1279525"/>
            <a:ext cx="8100060" cy="2599690"/>
          </a:xfrm>
          <a:prstGeom prst="rect">
            <a:avLst/>
          </a:prstGeom>
        </p:spPr>
        <p:txBody>
          <a:bodyPr>
            <a:noAutofit/>
          </a:bodyPr>
          <a:p>
            <a:pPr marL="0" indent="0" algn="l" defTabSz="266700">
              <a:spcBef>
                <a:spcPct val="0"/>
              </a:spcBef>
              <a:spcAft>
                <a:spcPts val="700"/>
              </a:spcAft>
              <a:tabLst>
                <a:tab pos="1350645" algn="l"/>
                <a:tab pos="2880360" algn="l"/>
                <a:tab pos="4320540" algn="l"/>
              </a:tabLst>
            </a:pPr>
            <a:r>
              <a:rPr lang="zh-CN" altLang="en-US" sz="2400" b="1">
                <a:latin typeface="Times New Roman" panose="02020603050405020304"/>
                <a:ea typeface="Times New Roman" panose="02020603050405020304"/>
              </a:rPr>
              <a:t>练习</a:t>
            </a:r>
            <a:r>
              <a:rPr lang="en-US" altLang="zh-CN" sz="2400" b="1">
                <a:latin typeface="Times New Roman" panose="02020603050405020304"/>
                <a:ea typeface="Times New Roman" panose="02020603050405020304"/>
              </a:rPr>
              <a:t>5</a:t>
            </a:r>
            <a:r>
              <a:rPr lang="en-US" altLang="zh-CN" sz="2400" b="1">
                <a:latin typeface="Times New Roman" panose="02020603050405020304"/>
                <a:ea typeface="楷体_GB2312"/>
              </a:rPr>
              <a:t>. </a:t>
            </a:r>
            <a:r>
              <a:rPr lang="zh-CN" altLang="en-US" sz="2400">
                <a:latin typeface="Times New Roman" panose="02020603050405020304"/>
                <a:ea typeface="楷体_GB2312"/>
              </a:rPr>
              <a:t>在</a:t>
            </a:r>
            <a:r>
              <a:rPr lang="en-US" altLang="zh-CN" sz="2400" i="1">
                <a:latin typeface="Times New Roman" panose="02020603050405020304"/>
                <a:ea typeface="Times New Roman" panose="02020603050405020304"/>
              </a:rPr>
              <a:t>R</a:t>
            </a:r>
            <a:r>
              <a:rPr lang="en-US" altLang="zh-CN" sz="2400" i="1">
                <a:latin typeface="Times New Roman" panose="02020603050405020304"/>
                <a:ea typeface="楷体_GB2312"/>
              </a:rPr>
              <a:t>LC</a:t>
            </a:r>
            <a:r>
              <a:rPr lang="zh-CN" altLang="en-US" sz="2400">
                <a:latin typeface="Times New Roman" panose="02020603050405020304"/>
                <a:ea typeface="楷体_GB2312"/>
              </a:rPr>
              <a:t>并联电路交流电路中，随着加在电路两端交流电压的频率不断提高，则电流超前电压的相位角（ </a:t>
            </a:r>
            <a:r>
              <a:rPr lang="en-US" altLang="zh-CN" sz="2400">
                <a:latin typeface="Times New Roman" panose="02020603050405020304"/>
                <a:ea typeface="楷体_GB2312"/>
              </a:rPr>
              <a:t>   </a:t>
            </a:r>
            <a:r>
              <a:rPr lang="zh-CN" altLang="en-US" sz="2400">
                <a:latin typeface="Times New Roman" panose="02020603050405020304"/>
                <a:ea typeface="楷体_GB2312"/>
              </a:rPr>
              <a:t>）。</a:t>
            </a:r>
            <a:endParaRPr lang="zh-CN" altLang="en-US" sz="2400">
              <a:latin typeface="Times New Roman" panose="02020603050405020304"/>
              <a:ea typeface="楷体_GB2312"/>
            </a:endParaRPr>
          </a:p>
          <a:p>
            <a:pPr marL="0" indent="0" algn="l" defTabSz="266700">
              <a:spcBef>
                <a:spcPct val="0"/>
              </a:spcBef>
              <a:spcAft>
                <a:spcPts val="700"/>
              </a:spcAft>
              <a:tabLst>
                <a:tab pos="1350645" algn="l"/>
                <a:tab pos="2880360" algn="l"/>
                <a:tab pos="4320540" algn="l"/>
              </a:tabLst>
            </a:pPr>
            <a:r>
              <a:rPr lang="en-US" altLang="zh-CN" sz="2400">
                <a:latin typeface="Times New Roman" panose="02020603050405020304"/>
                <a:ea typeface="Times New Roman" panose="02020603050405020304"/>
              </a:rPr>
              <a:t>A</a:t>
            </a:r>
            <a:r>
              <a:rPr lang="en-US" altLang="zh-CN" sz="2400">
                <a:latin typeface="Times New Roman" panose="02020603050405020304"/>
                <a:ea typeface="楷体_GB2312"/>
              </a:rPr>
              <a:t>.</a:t>
            </a:r>
            <a:r>
              <a:rPr lang="zh-CN" altLang="en-US" sz="2400">
                <a:latin typeface="Times New Roman" panose="02020603050405020304"/>
                <a:ea typeface="楷体_GB2312"/>
              </a:rPr>
              <a:t>增大</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B</a:t>
            </a:r>
            <a:r>
              <a:rPr lang="en-US" altLang="zh-CN" sz="2400">
                <a:latin typeface="Times New Roman" panose="02020603050405020304"/>
                <a:ea typeface="楷体_GB2312"/>
              </a:rPr>
              <a:t>.</a:t>
            </a:r>
            <a:r>
              <a:rPr lang="zh-CN" altLang="en-US" sz="2400">
                <a:latin typeface="Times New Roman" panose="02020603050405020304"/>
                <a:ea typeface="楷体_GB2312"/>
              </a:rPr>
              <a:t>减小</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C</a:t>
            </a:r>
            <a:r>
              <a:rPr lang="en-US" altLang="zh-CN" sz="2400">
                <a:latin typeface="Times New Roman" panose="02020603050405020304"/>
                <a:ea typeface="楷体_GB2312"/>
              </a:rPr>
              <a:t>.</a:t>
            </a:r>
            <a:r>
              <a:rPr lang="zh-CN" altLang="en-US" sz="2400">
                <a:latin typeface="Times New Roman" panose="02020603050405020304"/>
                <a:ea typeface="楷体_GB2312"/>
              </a:rPr>
              <a:t>保持不变</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D</a:t>
            </a:r>
            <a:r>
              <a:rPr lang="en-US" altLang="zh-CN" sz="2400">
                <a:latin typeface="Times New Roman" panose="02020603050405020304"/>
                <a:ea typeface="楷体_GB2312"/>
              </a:rPr>
              <a:t>.</a:t>
            </a:r>
            <a:r>
              <a:rPr lang="en-US" altLang="zh-CN" sz="2400">
                <a:latin typeface="Times New Roman" panose="02020603050405020304"/>
                <a:ea typeface="Times New Roman" panose="02020603050405020304"/>
              </a:rPr>
              <a:t>ABC</a:t>
            </a:r>
            <a:r>
              <a:rPr lang="zh-CN" altLang="en-US" sz="2400">
                <a:latin typeface="Times New Roman" panose="02020603050405020304"/>
                <a:ea typeface="楷体_GB2312"/>
              </a:rPr>
              <a:t>皆有可能</a:t>
            </a:r>
            <a:endParaRPr lang="zh-CN" altLang="en-US" sz="2400">
              <a:latin typeface="Times New Roman" panose="02020603050405020304"/>
              <a:ea typeface="楷体_GB2312"/>
            </a:endParaRPr>
          </a:p>
          <a:p>
            <a:pPr marL="0" indent="0" algn="l" defTabSz="266700">
              <a:spcBef>
                <a:spcPct val="0"/>
              </a:spcBef>
              <a:spcAft>
                <a:spcPts val="700"/>
              </a:spcAft>
              <a:tabLst>
                <a:tab pos="1350645" algn="l"/>
                <a:tab pos="2880360" algn="l"/>
                <a:tab pos="4320540" algn="l"/>
              </a:tabLst>
            </a:pPr>
            <a:endParaRPr lang="en-US" altLang="zh-CN" sz="2400">
              <a:latin typeface="Times New Roman" panose="02020603050405020304"/>
              <a:ea typeface="Times New Roman" panose="02020603050405020304"/>
            </a:endParaRPr>
          </a:p>
          <a:p>
            <a:pPr marL="0" indent="0" algn="l" defTabSz="266700">
              <a:spcBef>
                <a:spcPct val="0"/>
              </a:spcBef>
              <a:spcAft>
                <a:spcPts val="700"/>
              </a:spcAft>
              <a:tabLst>
                <a:tab pos="1350645" algn="l"/>
                <a:tab pos="2880360" algn="l"/>
                <a:tab pos="4320540" algn="l"/>
              </a:tabLst>
            </a:pPr>
            <a:r>
              <a:rPr lang="zh-CN" altLang="en-US" sz="2400" b="1">
                <a:latin typeface="Times New Roman" panose="02020603050405020304"/>
                <a:ea typeface="Times New Roman" panose="02020603050405020304"/>
              </a:rPr>
              <a:t>练习</a:t>
            </a:r>
            <a:r>
              <a:rPr lang="en-US" altLang="zh-CN" sz="2400" b="1">
                <a:latin typeface="Times New Roman" panose="02020603050405020304"/>
                <a:ea typeface="Times New Roman" panose="02020603050405020304"/>
              </a:rPr>
              <a:t>6</a:t>
            </a:r>
            <a:r>
              <a:rPr lang="en-US" altLang="zh-CN" sz="2400" b="1">
                <a:latin typeface="Times New Roman" panose="02020603050405020304"/>
                <a:ea typeface="楷体_GB2312"/>
              </a:rPr>
              <a:t>. </a:t>
            </a:r>
            <a:r>
              <a:rPr lang="zh-CN" altLang="en-US" sz="2400">
                <a:latin typeface="Times New Roman" panose="02020603050405020304"/>
                <a:ea typeface="楷体_GB2312"/>
              </a:rPr>
              <a:t>在</a:t>
            </a:r>
            <a:r>
              <a:rPr lang="en-US" altLang="zh-CN" sz="2400" i="1">
                <a:latin typeface="Times New Roman" panose="02020603050405020304"/>
                <a:ea typeface="Times New Roman" panose="02020603050405020304"/>
              </a:rPr>
              <a:t>R</a:t>
            </a:r>
            <a:r>
              <a:rPr lang="en-US" altLang="zh-CN" sz="2400" i="1">
                <a:latin typeface="Times New Roman" panose="02020603050405020304"/>
                <a:ea typeface="楷体_GB2312"/>
              </a:rPr>
              <a:t>LC</a:t>
            </a:r>
            <a:r>
              <a:rPr lang="zh-CN" altLang="en-US" sz="2400">
                <a:latin typeface="Times New Roman" panose="02020603050405020304"/>
                <a:ea typeface="楷体_GB2312"/>
              </a:rPr>
              <a:t>并联电路交流电路中，随着加在电路两端交流电压的频率不断提高，则电路的功率因数（ </a:t>
            </a:r>
            <a:r>
              <a:rPr lang="en-US" altLang="zh-CN" sz="2400">
                <a:latin typeface="Times New Roman" panose="02020603050405020304"/>
                <a:ea typeface="楷体_GB2312"/>
              </a:rPr>
              <a:t>   </a:t>
            </a:r>
            <a:r>
              <a:rPr lang="zh-CN" altLang="en-US" sz="2400">
                <a:latin typeface="Times New Roman" panose="02020603050405020304"/>
                <a:ea typeface="楷体_GB2312"/>
              </a:rPr>
              <a:t>）。</a:t>
            </a:r>
            <a:endParaRPr lang="zh-CN" altLang="en-US" sz="2400">
              <a:latin typeface="Times New Roman" panose="02020603050405020304"/>
              <a:ea typeface="楷体_GB2312"/>
            </a:endParaRPr>
          </a:p>
          <a:p>
            <a:pPr marL="0" indent="0" algn="l" defTabSz="266700">
              <a:spcBef>
                <a:spcPct val="0"/>
              </a:spcBef>
              <a:spcAft>
                <a:spcPts val="700"/>
              </a:spcAft>
              <a:tabLst>
                <a:tab pos="1350645" algn="l"/>
                <a:tab pos="2880360" algn="l"/>
                <a:tab pos="4320540" algn="l"/>
              </a:tabLst>
            </a:pPr>
            <a:r>
              <a:rPr lang="en-US" altLang="zh-CN" sz="2400">
                <a:latin typeface="Times New Roman" panose="02020603050405020304"/>
                <a:ea typeface="Times New Roman" panose="02020603050405020304"/>
              </a:rPr>
              <a:t>A</a:t>
            </a:r>
            <a:r>
              <a:rPr lang="en-US" altLang="zh-CN" sz="2400">
                <a:latin typeface="Times New Roman" panose="02020603050405020304"/>
                <a:ea typeface="楷体_GB2312"/>
              </a:rPr>
              <a:t>.</a:t>
            </a:r>
            <a:r>
              <a:rPr lang="zh-CN" altLang="en-US" sz="2400">
                <a:latin typeface="Times New Roman" panose="02020603050405020304"/>
                <a:ea typeface="楷体_GB2312"/>
              </a:rPr>
              <a:t>增大</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B</a:t>
            </a:r>
            <a:r>
              <a:rPr lang="en-US" altLang="zh-CN" sz="2400">
                <a:latin typeface="Times New Roman" panose="02020603050405020304"/>
                <a:ea typeface="楷体_GB2312"/>
              </a:rPr>
              <a:t>.</a:t>
            </a:r>
            <a:r>
              <a:rPr lang="zh-CN" altLang="en-US" sz="2400">
                <a:latin typeface="Times New Roman" panose="02020603050405020304"/>
                <a:ea typeface="楷体_GB2312"/>
              </a:rPr>
              <a:t>减小</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C</a:t>
            </a:r>
            <a:r>
              <a:rPr lang="en-US" altLang="zh-CN" sz="2400">
                <a:latin typeface="Times New Roman" panose="02020603050405020304"/>
                <a:ea typeface="楷体_GB2312"/>
              </a:rPr>
              <a:t>.</a:t>
            </a:r>
            <a:r>
              <a:rPr lang="zh-CN" altLang="en-US" sz="2400">
                <a:latin typeface="Times New Roman" panose="02020603050405020304"/>
                <a:ea typeface="楷体_GB2312"/>
              </a:rPr>
              <a:t>保持不变</a:t>
            </a:r>
            <a:r>
              <a:rPr lang="en-US" altLang="zh-CN" sz="2400">
                <a:latin typeface="Times New Roman" panose="02020603050405020304"/>
                <a:ea typeface="楷体_GB2312"/>
              </a:rPr>
              <a:t>         </a:t>
            </a:r>
            <a:r>
              <a:rPr lang="en-US" altLang="zh-CN" sz="2400">
                <a:latin typeface="Times New Roman" panose="02020603050405020304"/>
                <a:ea typeface="Times New Roman" panose="02020603050405020304"/>
              </a:rPr>
              <a:t>D</a:t>
            </a:r>
            <a:r>
              <a:rPr lang="en-US" altLang="zh-CN" sz="2400">
                <a:latin typeface="Times New Roman" panose="02020603050405020304"/>
                <a:ea typeface="楷体_GB2312"/>
              </a:rPr>
              <a:t>.</a:t>
            </a:r>
            <a:r>
              <a:rPr lang="zh-CN" altLang="en-US" sz="2400">
                <a:latin typeface="Times New Roman" panose="02020603050405020304"/>
                <a:ea typeface="楷体_GB2312"/>
              </a:rPr>
              <a:t>先增大后减小</a:t>
            </a:r>
            <a:endParaRPr lang="zh-CN" altLang="en-US" sz="2400">
              <a:latin typeface="Times New Roman" panose="02020603050405020304"/>
              <a:ea typeface="楷体_GB2312"/>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863600" y="2224475"/>
            <a:ext cx="7651329" cy="2967498"/>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并联电路的电压关系</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 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并联电路的功率</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RLC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并联电路的性质</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0" name="文本框 9"/>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3465310" y="2328153"/>
            <a:ext cx="2219730" cy="2276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组合 8"/>
          <p:cNvGrpSpPr/>
          <p:nvPr/>
        </p:nvGrpSpPr>
        <p:grpSpPr>
          <a:xfrm>
            <a:off x="95885" y="414655"/>
            <a:ext cx="9054465" cy="429895"/>
            <a:chOff x="151" y="653"/>
            <a:chExt cx="14259" cy="677"/>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6" name="文本框 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51" y="653"/>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415290"/>
            <a:ext cx="7795260" cy="429895"/>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641985" y="96520"/>
            <a:ext cx="7860665"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158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27000" y="1858645"/>
            <a:ext cx="8890635" cy="499935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绿色焊接的未来：无铅焊接工艺在</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并联电路中的应用</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无铅焊接工艺是现代电子制造业中的一项重要技术，它不仅满足了全球对环保和可持续发展的要求，而且在保证</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路的性能和可靠性方面发挥着关键作用。随着环境保护意识的增强和法规的严格，电子行业正面临着减少有害物质使用的压力。无铅焊接工艺应运而生，它通过使用无铅焊料替代传统的含铅焊料，减少了焊接过程中的铅排放，有助于保护环境和人体健康。</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无铅焊接工艺首先涉及到焊接材料的选择。无铅焊料通常由锡、银、铜等元素组成，这些材料熔点较高，但通过精确控制焊接参数，可以确保焊接质量。在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并联电路中，选择合适的无铅焊料是关键，因为它需要在不影响电路性能的前提下，提供足够的焊接强度。</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并联电路的焊接过程中，这些参数的精确控制对于确保元件的稳固连接和电路的可靠性至关重要。无铅焊接工艺在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并联电路中的应用，能够保证电路的性能和可靠性。无铅焊点具有较好的耐热性和抗疲劳性，这有助于电路在高温环境下的长期稳定运行。同时，无铅焊接工艺减少了电路因焊接问题导致的故障，提高了</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RLC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并联电路的可靠性。</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0" y="260350"/>
            <a:ext cx="9143365" cy="430530"/>
            <a:chOff x="11" y="653"/>
            <a:chExt cx="14399" cy="678"/>
          </a:xfrm>
        </p:grpSpPr>
        <p:sp>
          <p:nvSpPr>
            <p:cNvPr id="10" name="文本框 9"/>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36855" y="970915"/>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5"/>
          <p:cNvSpPr>
            <a:spLocks noChangeArrowheads="1"/>
          </p:cNvSpPr>
          <p:nvPr>
            <p:custDataLst>
              <p:tags r:id="rId2"/>
            </p:custDataLst>
          </p:nvPr>
        </p:nvSpPr>
        <p:spPr bwMode="auto">
          <a:xfrm>
            <a:off x="635060" y="2387917"/>
            <a:ext cx="7841298"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50000"/>
              </a:lnSpc>
            </a:pP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由电阻、电感和电容并联构成的电路，叫</a:t>
            </a:r>
            <a:r>
              <a:rPr lang="en-US" altLang="zh-CN" sz="3200" b="1" i="1"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RLC</a:t>
            </a: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a:t>
            </a:r>
            <a:endPar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1"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670" y="1556068"/>
            <a:ext cx="2663825" cy="167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5"/>
          <p:cNvSpPr>
            <a:spLocks noChangeArrowheads="1"/>
          </p:cNvSpPr>
          <p:nvPr>
            <p:custDataLst>
              <p:tags r:id="rId3"/>
            </p:custDataLst>
          </p:nvPr>
        </p:nvSpPr>
        <p:spPr bwMode="auto">
          <a:xfrm>
            <a:off x="495838" y="5152445"/>
            <a:ext cx="7841298"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根据基尔霍夫电流定律（</a:t>
            </a:r>
            <a:r>
              <a:rPr lang="en-US" altLang="zh-CN" sz="2400" b="1"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KCL</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），在任一时刻总电流</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的瞬时值为</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0" y="885825"/>
            <a:ext cx="4572000" cy="460375"/>
          </a:xfrm>
          <a:prstGeom prst="rect">
            <a:avLst/>
          </a:prstGeom>
          <a:noFill/>
        </p:spPr>
        <p:txBody>
          <a:bodyPr wrap="square" rtlCol="0" anchor="t">
            <a:spAutoFit/>
          </a:bodyPr>
          <a:p>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en-US" altLang="zh-CN" sz="24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rPr>
              <a:t>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并联电路电流的关系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5" name="文本框 4"/>
              <p:cNvSpPr txBox="1"/>
              <p:nvPr/>
            </p:nvSpPr>
            <p:spPr>
              <a:xfrm>
                <a:off x="3120390" y="1556385"/>
                <a:ext cx="5885815" cy="922020"/>
              </a:xfrm>
              <a:prstGeom prst="rect">
                <a:avLst/>
              </a:prstGeom>
              <a:noFill/>
            </p:spPr>
            <p:txBody>
              <a:bodyPr wrap="square" rtlCol="0" anchor="t">
                <a:spAutoFit/>
              </a:bodyPr>
              <a:p>
                <a:r>
                  <a:rPr lang="zh-CN" altLang="en-US">
                    <a:latin typeface="+mn-ea"/>
                    <a:ea typeface="+mn-ea"/>
                    <a:cs typeface="+mn-ea"/>
                  </a:rPr>
                  <a:t>由电阻、电感、电容相并联所构成的电路叫做</a:t>
                </a:r>
                <a:r>
                  <a:rPr lang="en-US" altLang="zh-CN">
                    <a:latin typeface="Times New Roman" panose="02020603050405020304" pitchFamily="18" charset="0"/>
                    <a:ea typeface="+mn-ea"/>
                    <a:cs typeface="Times New Roman" panose="02020603050405020304" pitchFamily="18" charset="0"/>
                  </a:rPr>
                  <a:t>RLC</a:t>
                </a:r>
                <a:r>
                  <a:rPr lang="zh-CN" altLang="en-US">
                    <a:latin typeface="+mn-ea"/>
                    <a:ea typeface="+mn-ea"/>
                    <a:cs typeface="+mn-ea"/>
                  </a:rPr>
                  <a:t>并联电路，如图</a:t>
                </a:r>
                <a:r>
                  <a:rPr lang="en-US" altLang="zh-CN">
                    <a:latin typeface="+mn-ea"/>
                    <a:ea typeface="+mn-ea"/>
                    <a:cs typeface="+mn-ea"/>
                  </a:rPr>
                  <a:t>3.10.1</a:t>
                </a:r>
                <a:r>
                  <a:rPr lang="zh-CN" altLang="en-US">
                    <a:latin typeface="+mn-ea"/>
                    <a:ea typeface="+mn-ea"/>
                    <a:cs typeface="+mn-ea"/>
                  </a:rPr>
                  <a:t>所示。设电路中电压为</a:t>
                </a:r>
                <a14:m>
                  <m:oMath xmlns:m="http://schemas.openxmlformats.org/officeDocument/2006/math">
                    <m:r>
                      <a:rPr lang="en-US" altLang="zh-CN" i="1">
                        <a:solidFill>
                          <a:schemeClr val="dk1">
                            <a:lumMod val="85000"/>
                            <a:lumOff val="15000"/>
                          </a:schemeClr>
                        </a:solidFill>
                        <a:latin typeface="Cambria Math" panose="02040503050406030204" pitchFamily="18" charset="0"/>
                        <a:cs typeface="黑体" panose="02010609060101010101" pitchFamily="49" charset="-122"/>
                      </a:rPr>
                      <m:t>𝑢</m:t>
                    </m:r>
                    <m:r>
                      <a:rPr lang="en-US" altLang="zh-CN" i="1">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i="1">
                            <a:solidFill>
                              <a:schemeClr val="dk1">
                                <a:lumMod val="85000"/>
                                <a:lumOff val="15000"/>
                              </a:schemeClr>
                            </a:solidFill>
                            <a:latin typeface="Cambria Math" panose="02040503050406030204" pitchFamily="18" charset="0"/>
                          </a:rPr>
                        </m:ctrlPr>
                      </m:sSubPr>
                      <m:e>
                        <m:r>
                          <a:rPr lang="en-US" altLang="zh-CN" i="1">
                            <a:solidFill>
                              <a:schemeClr val="dk1">
                                <a:lumMod val="85000"/>
                                <a:lumOff val="15000"/>
                              </a:schemeClr>
                            </a:solidFill>
                            <a:latin typeface="Cambria Math" panose="02040503050406030204" pitchFamily="18" charset="0"/>
                          </a:rPr>
                          <m:t>𝑈</m:t>
                        </m:r>
                      </m:e>
                      <m:sub>
                        <m:r>
                          <a:rPr lang="en-US" altLang="zh-CN" i="1">
                            <a:solidFill>
                              <a:schemeClr val="dk1">
                                <a:lumMod val="85000"/>
                                <a:lumOff val="15000"/>
                              </a:schemeClr>
                            </a:solidFill>
                            <a:latin typeface="Cambria Math" panose="02040503050406030204" pitchFamily="18" charset="0"/>
                          </a:rPr>
                          <m:t>𝑚</m:t>
                        </m:r>
                      </m:sub>
                    </m:sSub>
                    <m:r>
                      <a:rPr lang="en-US" altLang="zh-CN" i="1">
                        <a:solidFill>
                          <a:schemeClr val="dk1">
                            <a:lumMod val="85000"/>
                            <a:lumOff val="15000"/>
                          </a:schemeClr>
                        </a:solidFill>
                        <a:latin typeface="Cambria Math" panose="02040503050406030204" pitchFamily="18" charset="0"/>
                      </a:rPr>
                      <m:t>𝑠𝑖𝑛</m:t>
                    </m:r>
                    <m:r>
                      <a:rPr lang="zh-CN" altLang="en-US" i="1">
                        <a:solidFill>
                          <a:schemeClr val="dk1">
                            <a:lumMod val="85000"/>
                            <a:lumOff val="15000"/>
                          </a:schemeClr>
                        </a:solidFill>
                        <a:latin typeface="Cambria Math" panose="02040503050406030204" pitchFamily="18" charset="0"/>
                      </a:rPr>
                      <m:t>𝜔</m:t>
                    </m:r>
                    <m:r>
                      <a:rPr lang="en-US" altLang="zh-CN" i="1">
                        <a:solidFill>
                          <a:schemeClr val="dk1">
                            <a:lumMod val="85000"/>
                            <a:lumOff val="15000"/>
                          </a:schemeClr>
                        </a:solidFill>
                        <a:latin typeface="Cambria Math" panose="02040503050406030204" pitchFamily="18" charset="0"/>
                      </a:rPr>
                      <m:t>𝑡</m:t>
                    </m:r>
                  </m:oMath>
                </a14:m>
                <a:r>
                  <a:rPr lang="zh-CN" altLang="en-US">
                    <a:latin typeface="+mn-ea"/>
                    <a:ea typeface="+mn-ea"/>
                    <a:cs typeface="+mn-ea"/>
                  </a:rPr>
                  <a:t>，则根据</a:t>
                </a:r>
                <a:r>
                  <a:rPr lang="en-US" altLang="zh-CN">
                    <a:latin typeface="Times New Roman" panose="02020603050405020304" pitchFamily="18" charset="0"/>
                    <a:ea typeface="+mn-ea"/>
                    <a:cs typeface="Times New Roman" panose="02020603050405020304" pitchFamily="18" charset="0"/>
                    <a:sym typeface="+mn-ea"/>
                  </a:rPr>
                  <a:t>RLC</a:t>
                </a:r>
                <a:r>
                  <a:rPr lang="zh-CN" altLang="en-US">
                    <a:latin typeface="+mn-ea"/>
                    <a:ea typeface="+mn-ea"/>
                    <a:cs typeface="+mn-ea"/>
                  </a:rPr>
                  <a:t>的基本特性可得各元件中的电流为</a:t>
                </a:r>
                <a:endParaRPr lang="zh-CN" altLang="en-US">
                  <a:latin typeface="+mn-ea"/>
                  <a:ea typeface="+mn-ea"/>
                  <a:cs typeface="+mn-ea"/>
                </a:endParaRPr>
              </a:p>
            </p:txBody>
          </p:sp>
        </mc:Choice>
        <mc:Fallback>
          <p:sp>
            <p:nvSpPr>
              <p:cNvPr id="5" name="文本框 4"/>
              <p:cNvSpPr txBox="1">
                <a:spLocks noRot="1" noChangeAspect="1" noMove="1" noResize="1" noEditPoints="1" noAdjustHandles="1" noChangeArrowheads="1" noChangeShapeType="1" noTextEdit="1"/>
              </p:cNvSpPr>
              <p:nvPr/>
            </p:nvSpPr>
            <p:spPr>
              <a:xfrm>
                <a:off x="3120390" y="1556385"/>
                <a:ext cx="5885815" cy="922020"/>
              </a:xfrm>
              <a:prstGeom prst="rect">
                <a:avLst/>
              </a:prstGeom>
              <a:blipFill rotWithShape="1">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4004310" y="2633980"/>
                <a:ext cx="2415540" cy="66040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𝑹</m:t>
                          </m:r>
                        </m:sub>
                      </m:sSub>
                      <m:r>
                        <a:rPr lang="en-US" altLang="zh-CN" sz="2000" b="1" i="1" smtClean="0">
                          <a:solidFill>
                            <a:schemeClr val="tx1"/>
                          </a:solidFill>
                          <a:latin typeface="Cambria Math" panose="02040503050406030204" pitchFamily="18" charset="0"/>
                        </a:rPr>
                        <m:t>=</m:t>
                      </m:r>
                      <m:f>
                        <m:fPr>
                          <m:ctrlPr>
                            <a:rPr lang="en-US" altLang="zh-CN" sz="2000" b="1" i="1" smtClean="0">
                              <a:solidFill>
                                <a:schemeClr val="tx1"/>
                              </a:solidFill>
                              <a:latin typeface="Cambria Math" panose="02040503050406030204" pitchFamily="18" charset="0"/>
                              <a:cs typeface="Cambria Math" panose="02040503050406030204" pitchFamily="18" charset="0"/>
                            </a:rPr>
                          </m:ctrlPr>
                        </m:fPr>
                        <m:num>
                          <m:sSub>
                            <m:sSubPr>
                              <m:ctrlPr>
                                <a:rPr lang="en-US" altLang="zh-CN" sz="2000" b="1" i="1" smtClean="0">
                                  <a:solidFill>
                                    <a:schemeClr val="tx1"/>
                                  </a:solidFill>
                                  <a:latin typeface="Cambria Math" panose="02040503050406030204" pitchFamily="18" charset="0"/>
                                  <a:cs typeface="Cambria Math" panose="02040503050406030204" pitchFamily="18" charset="0"/>
                                </a:rPr>
                              </m:ctrlPr>
                            </m:sSubPr>
                            <m:e>
                              <m:r>
                                <a:rPr lang="en-US" altLang="zh-CN" sz="2000" b="1" i="1" smtClean="0">
                                  <a:solidFill>
                                    <a:schemeClr val="tx1"/>
                                  </a:solidFill>
                                  <a:latin typeface="Cambria Math" panose="02040503050406030204" pitchFamily="18" charset="0"/>
                                  <a:cs typeface="Cambria Math" panose="02040503050406030204" pitchFamily="18" charset="0"/>
                                </a:rPr>
                                <m:t>𝑼</m:t>
                              </m:r>
                            </m:e>
                            <m:sub>
                              <m:r>
                                <a:rPr lang="en-US" altLang="zh-CN" sz="2000" b="1" i="1" smtClean="0">
                                  <a:solidFill>
                                    <a:schemeClr val="tx1"/>
                                  </a:solidFill>
                                  <a:latin typeface="Cambria Math" panose="02040503050406030204" pitchFamily="18" charset="0"/>
                                  <a:cs typeface="Cambria Math" panose="02040503050406030204" pitchFamily="18" charset="0"/>
                                </a:rPr>
                                <m:t>𝒎</m:t>
                              </m:r>
                            </m:sub>
                          </m:sSub>
                        </m:num>
                        <m:den>
                          <m:r>
                            <a:rPr lang="en-US" altLang="zh-CN" sz="2000" b="1" i="1" smtClean="0">
                              <a:solidFill>
                                <a:schemeClr val="tx1"/>
                              </a:solidFill>
                              <a:latin typeface="Cambria Math" panose="02040503050406030204" pitchFamily="18" charset="0"/>
                              <a:cs typeface="Cambria Math" panose="02040503050406030204" pitchFamily="18" charset="0"/>
                            </a:rPr>
                            <m:t>𝑹</m:t>
                          </m:r>
                        </m:den>
                      </m:f>
                      <m:r>
                        <a:rPr lang="en-US" altLang="zh-CN" sz="2000" b="1" i="1" smtClean="0">
                          <a:solidFill>
                            <a:schemeClr val="tx1"/>
                          </a:solidFill>
                          <a:latin typeface="Cambria Math" panose="02040503050406030204" pitchFamily="18" charset="0"/>
                        </a:rPr>
                        <m:t>𝒔𝒊𝒏</m:t>
                      </m:r>
                      <m:r>
                        <a:rPr lang="zh-CN" altLang="en-US" sz="2000" b="1" i="1" smtClean="0">
                          <a:solidFill>
                            <a:schemeClr val="tx1"/>
                          </a:solidFill>
                          <a:latin typeface="Cambria Math" panose="02040503050406030204" pitchFamily="18" charset="0"/>
                        </a:rPr>
                        <m:t>𝝎</m:t>
                      </m:r>
                      <m:r>
                        <a:rPr lang="en-US" altLang="zh-CN" sz="2000" b="1" i="1" smtClean="0">
                          <a:solidFill>
                            <a:schemeClr val="tx1"/>
                          </a:solidFill>
                          <a:latin typeface="Cambria Math" panose="02040503050406030204" pitchFamily="18" charset="0"/>
                        </a:rPr>
                        <m:t>𝒕</m:t>
                      </m:r>
                    </m:oMath>
                  </m:oMathPara>
                </a14:m>
                <a:endParaRPr lang="en-US" altLang="zh-CN" sz="2000" b="1" i="1" dirty="0" smtClean="0">
                  <a:solidFill>
                    <a:schemeClr val="tx1"/>
                  </a:solidFill>
                  <a:latin typeface="Cambria Math" panose="02040503050406030204" pitchFamily="18"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4004310" y="2633980"/>
                <a:ext cx="2415540" cy="660400"/>
              </a:xfrm>
              <a:prstGeom prst="rect">
                <a:avLst/>
              </a:prstGeom>
              <a:blipFill rotWithShape="1">
                <a:blip r:embed="rId5"/>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4004310" y="3422015"/>
                <a:ext cx="2663190" cy="71247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𝑳</m:t>
                          </m:r>
                        </m:sub>
                      </m:sSub>
                      <m:r>
                        <a:rPr lang="en-US" altLang="zh-CN" sz="2000" b="1" i="1" smtClean="0">
                          <a:solidFill>
                            <a:schemeClr val="tx1"/>
                          </a:solidFill>
                          <a:latin typeface="Cambria Math" panose="02040503050406030204" pitchFamily="18" charset="0"/>
                        </a:rPr>
                        <m:t>=</m:t>
                      </m:r>
                      <m:f>
                        <m:fPr>
                          <m:ctrlPr>
                            <a:rPr lang="en-US" altLang="zh-CN" sz="2000" b="1" i="1" smtClean="0">
                              <a:solidFill>
                                <a:schemeClr val="tx1"/>
                              </a:solidFill>
                              <a:latin typeface="Cambria Math" panose="02040503050406030204" pitchFamily="18" charset="0"/>
                              <a:cs typeface="Cambria Math" panose="02040503050406030204" pitchFamily="18" charset="0"/>
                            </a:rPr>
                          </m:ctrlPr>
                        </m:fPr>
                        <m:num>
                          <m:sSub>
                            <m:sSubPr>
                              <m:ctrlPr>
                                <a:rPr lang="en-US" altLang="zh-CN" sz="2000" b="1" i="1" smtClean="0">
                                  <a:solidFill>
                                    <a:schemeClr val="tx1"/>
                                  </a:solidFill>
                                  <a:latin typeface="Cambria Math" panose="02040503050406030204" pitchFamily="18" charset="0"/>
                                  <a:cs typeface="Cambria Math" panose="02040503050406030204" pitchFamily="18" charset="0"/>
                                </a:rPr>
                              </m:ctrlPr>
                            </m:sSubPr>
                            <m:e>
                              <m:r>
                                <a:rPr lang="en-US" altLang="zh-CN" sz="2000" b="1" i="1" smtClean="0">
                                  <a:solidFill>
                                    <a:schemeClr val="tx1"/>
                                  </a:solidFill>
                                  <a:latin typeface="Cambria Math" panose="02040503050406030204" pitchFamily="18" charset="0"/>
                                  <a:cs typeface="Cambria Math" panose="02040503050406030204" pitchFamily="18" charset="0"/>
                                </a:rPr>
                                <m:t>𝑼</m:t>
                              </m:r>
                            </m:e>
                            <m:sub>
                              <m:r>
                                <a:rPr lang="en-US" altLang="zh-CN" sz="2000" b="1" i="1" smtClean="0">
                                  <a:solidFill>
                                    <a:schemeClr val="tx1"/>
                                  </a:solidFill>
                                  <a:latin typeface="Cambria Math" panose="02040503050406030204" pitchFamily="18" charset="0"/>
                                  <a:cs typeface="Cambria Math" panose="02040503050406030204" pitchFamily="18" charset="0"/>
                                </a:rPr>
                                <m:t>𝒎</m:t>
                              </m:r>
                            </m:sub>
                          </m:sSub>
                        </m:num>
                        <m:den>
                          <m:sSub>
                            <m:sSubPr>
                              <m:ctrlPr>
                                <a:rPr lang="en-US" altLang="zh-CN" sz="2000" b="1" i="1" smtClean="0">
                                  <a:solidFill>
                                    <a:schemeClr val="tx1"/>
                                  </a:solidFill>
                                  <a:latin typeface="Cambria Math" panose="02040503050406030204" pitchFamily="18" charset="0"/>
                                  <a:cs typeface="Cambria Math" panose="02040503050406030204" pitchFamily="18" charset="0"/>
                                </a:rPr>
                              </m:ctrlPr>
                            </m:sSubPr>
                            <m:e>
                              <m:r>
                                <a:rPr lang="en-US" altLang="zh-CN" sz="2000" b="1" i="1" smtClean="0">
                                  <a:solidFill>
                                    <a:schemeClr val="tx1"/>
                                  </a:solidFill>
                                  <a:latin typeface="Cambria Math" panose="02040503050406030204" pitchFamily="18" charset="0"/>
                                  <a:cs typeface="Cambria Math" panose="02040503050406030204" pitchFamily="18" charset="0"/>
                                </a:rPr>
                                <m:t>𝑿</m:t>
                              </m:r>
                            </m:e>
                            <m:sub>
                              <m:r>
                                <a:rPr lang="en-US" altLang="zh-CN" sz="2000" b="1" i="1" smtClean="0">
                                  <a:solidFill>
                                    <a:schemeClr val="tx1"/>
                                  </a:solidFill>
                                  <a:latin typeface="Cambria Math" panose="02040503050406030204" pitchFamily="18" charset="0"/>
                                  <a:cs typeface="Cambria Math" panose="02040503050406030204" pitchFamily="18" charset="0"/>
                                </a:rPr>
                                <m:t>𝑳</m:t>
                              </m:r>
                            </m:sub>
                          </m:sSub>
                        </m:den>
                      </m:f>
                      <m:r>
                        <a:rPr lang="en-US" altLang="zh-CN" sz="2000" b="1" i="1" smtClean="0">
                          <a:solidFill>
                            <a:schemeClr val="tx1"/>
                          </a:solidFill>
                          <a:latin typeface="Cambria Math" panose="02040503050406030204" pitchFamily="18" charset="0"/>
                        </a:rPr>
                        <m:t>𝒔𝒊𝒏</m:t>
                      </m:r>
                      <m:r>
                        <a:rPr lang="en-US" altLang="zh-CN" sz="2000" b="1" i="1" smtClean="0">
                          <a:solidFill>
                            <a:schemeClr val="tx1"/>
                          </a:solidFill>
                          <a:latin typeface="Cambria Math" panose="02040503050406030204" pitchFamily="18" charset="0"/>
                        </a:rPr>
                        <m:t>(</m:t>
                      </m:r>
                      <m:r>
                        <a:rPr lang="zh-CN" altLang="en-US" sz="2000" b="1" i="1" smtClean="0">
                          <a:solidFill>
                            <a:schemeClr val="tx1"/>
                          </a:solidFill>
                          <a:latin typeface="Cambria Math" panose="02040503050406030204" pitchFamily="18" charset="0"/>
                        </a:rPr>
                        <m:t>𝝎</m:t>
                      </m:r>
                      <m:r>
                        <a:rPr lang="en-US" altLang="zh-CN" sz="2000" b="1" i="1" smtClean="0">
                          <a:solidFill>
                            <a:schemeClr val="tx1"/>
                          </a:solidFill>
                          <a:latin typeface="Cambria Math" panose="02040503050406030204" pitchFamily="18" charset="0"/>
                        </a:rPr>
                        <m:t>𝒕</m:t>
                      </m:r>
                      <m:r>
                        <a:rPr lang="en-US" altLang="zh-CN" sz="2000" b="1" i="1" smtClean="0">
                          <a:solidFill>
                            <a:schemeClr val="tx1"/>
                          </a:solidFill>
                          <a:latin typeface="Cambria Math" panose="02040503050406030204" pitchFamily="18" charset="0"/>
                        </a:rPr>
                        <m:t>−</m:t>
                      </m:r>
                      <m:f>
                        <m:fPr>
                          <m:ctrlPr>
                            <a:rPr lang="en-US" altLang="zh-CN" sz="2000" b="1" i="1" smtClean="0">
                              <a:solidFill>
                                <a:schemeClr val="tx1"/>
                              </a:solidFill>
                              <a:latin typeface="Cambria Math" panose="02040503050406030204" pitchFamily="18" charset="0"/>
                              <a:cs typeface="Cambria Math" panose="02040503050406030204" pitchFamily="18" charset="0"/>
                            </a:rPr>
                          </m:ctrlPr>
                        </m:fPr>
                        <m:num>
                          <m:r>
                            <a:rPr lang="en-US" altLang="zh-CN" sz="2000" b="1" i="1" smtClean="0">
                              <a:solidFill>
                                <a:schemeClr val="tx1"/>
                              </a:solidFill>
                              <a:latin typeface="Cambria Math" panose="02040503050406030204" pitchFamily="18" charset="0"/>
                              <a:cs typeface="Cambria Math" panose="02040503050406030204" pitchFamily="18" charset="0"/>
                            </a:rPr>
                            <m:t>𝝅</m:t>
                          </m:r>
                        </m:num>
                        <m:den>
                          <m:r>
                            <a:rPr lang="en-US" altLang="zh-CN" sz="2000" b="1" i="1" smtClean="0">
                              <a:solidFill>
                                <a:schemeClr val="tx1"/>
                              </a:solidFill>
                              <a:latin typeface="Cambria Math" panose="02040503050406030204" pitchFamily="18" charset="0"/>
                              <a:cs typeface="Cambria Math" panose="02040503050406030204" pitchFamily="18" charset="0"/>
                            </a:rPr>
                            <m:t>𝟐</m:t>
                          </m:r>
                        </m:den>
                      </m:f>
                      <m:r>
                        <a:rPr lang="en-US" altLang="zh-CN" sz="2000" b="1" i="1" smtClean="0">
                          <a:solidFill>
                            <a:schemeClr val="tx1"/>
                          </a:solidFill>
                          <a:latin typeface="Cambria Math" panose="02040503050406030204" pitchFamily="18" charset="0"/>
                          <a:cs typeface="Cambria Math" panose="02040503050406030204" pitchFamily="18" charset="0"/>
                        </a:rPr>
                        <m:t>)</m:t>
                      </m:r>
                    </m:oMath>
                  </m:oMathPara>
                </a14:m>
                <a:endParaRPr lang="en-US" altLang="zh-CN" sz="2000" b="1" i="1" dirty="0" smtClean="0">
                  <a:solidFill>
                    <a:schemeClr val="tx1"/>
                  </a:solidFill>
                  <a:latin typeface="Cambria Math" panose="02040503050406030204" pitchFamily="18"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4004310" y="3422015"/>
                <a:ext cx="2663190" cy="712470"/>
              </a:xfrm>
              <a:prstGeom prst="rect">
                <a:avLst/>
              </a:prstGeom>
              <a:blipFill rotWithShape="1">
                <a:blip r:embed="rId6"/>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4004310" y="4439920"/>
                <a:ext cx="2663190" cy="713740"/>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p>
                <a14:m>
                  <m:oMathPara xmlns:m="http://schemas.openxmlformats.org/officeDocument/2006/math">
                    <m:oMathParaPr>
                      <m:jc m:val="centerGroup"/>
                    </m:oMathParaPr>
                    <m:oMath xmlns:m="http://schemas.openxmlformats.org/officeDocument/2006/math">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𝑪</m:t>
                          </m:r>
                        </m:sub>
                      </m:sSub>
                      <m:r>
                        <a:rPr lang="en-US" altLang="zh-CN" sz="2000" b="1" i="1" smtClean="0">
                          <a:solidFill>
                            <a:schemeClr val="tx1"/>
                          </a:solidFill>
                          <a:latin typeface="Cambria Math" panose="02040503050406030204" pitchFamily="18" charset="0"/>
                        </a:rPr>
                        <m:t>=</m:t>
                      </m:r>
                      <m:f>
                        <m:fPr>
                          <m:ctrlPr>
                            <a:rPr lang="en-US" altLang="zh-CN" sz="2000" b="1" i="1" smtClean="0">
                              <a:solidFill>
                                <a:schemeClr val="tx1"/>
                              </a:solidFill>
                              <a:latin typeface="Cambria Math" panose="02040503050406030204" pitchFamily="18" charset="0"/>
                              <a:cs typeface="Cambria Math" panose="02040503050406030204" pitchFamily="18" charset="0"/>
                            </a:rPr>
                          </m:ctrlPr>
                        </m:fPr>
                        <m:num>
                          <m:sSub>
                            <m:sSubPr>
                              <m:ctrlPr>
                                <a:rPr lang="en-US" altLang="zh-CN" sz="2000" b="1" i="1" smtClean="0">
                                  <a:solidFill>
                                    <a:schemeClr val="tx1"/>
                                  </a:solidFill>
                                  <a:latin typeface="Cambria Math" panose="02040503050406030204" pitchFamily="18" charset="0"/>
                                  <a:cs typeface="Cambria Math" panose="02040503050406030204" pitchFamily="18" charset="0"/>
                                </a:rPr>
                              </m:ctrlPr>
                            </m:sSubPr>
                            <m:e>
                              <m:r>
                                <a:rPr lang="en-US" altLang="zh-CN" sz="2000" b="1" i="1" smtClean="0">
                                  <a:solidFill>
                                    <a:schemeClr val="tx1"/>
                                  </a:solidFill>
                                  <a:latin typeface="Cambria Math" panose="02040503050406030204" pitchFamily="18" charset="0"/>
                                  <a:cs typeface="Cambria Math" panose="02040503050406030204" pitchFamily="18" charset="0"/>
                                </a:rPr>
                                <m:t>𝑼</m:t>
                              </m:r>
                            </m:e>
                            <m:sub>
                              <m:r>
                                <a:rPr lang="en-US" altLang="zh-CN" sz="2000" b="1" i="1" smtClean="0">
                                  <a:solidFill>
                                    <a:schemeClr val="tx1"/>
                                  </a:solidFill>
                                  <a:latin typeface="Cambria Math" panose="02040503050406030204" pitchFamily="18" charset="0"/>
                                  <a:cs typeface="Cambria Math" panose="02040503050406030204" pitchFamily="18" charset="0"/>
                                </a:rPr>
                                <m:t>𝒎</m:t>
                              </m:r>
                            </m:sub>
                          </m:sSub>
                        </m:num>
                        <m:den>
                          <m:sSub>
                            <m:sSubPr>
                              <m:ctrlPr>
                                <a:rPr lang="en-US" altLang="zh-CN" sz="2000" b="1" i="1" smtClean="0">
                                  <a:solidFill>
                                    <a:schemeClr val="tx1"/>
                                  </a:solidFill>
                                  <a:latin typeface="Cambria Math" panose="02040503050406030204" pitchFamily="18" charset="0"/>
                                  <a:cs typeface="Cambria Math" panose="02040503050406030204" pitchFamily="18" charset="0"/>
                                </a:rPr>
                              </m:ctrlPr>
                            </m:sSubPr>
                            <m:e>
                              <m:r>
                                <a:rPr lang="en-US" altLang="zh-CN" sz="2000" b="1" i="1" smtClean="0">
                                  <a:solidFill>
                                    <a:schemeClr val="tx1"/>
                                  </a:solidFill>
                                  <a:latin typeface="Cambria Math" panose="02040503050406030204" pitchFamily="18" charset="0"/>
                                  <a:cs typeface="Cambria Math" panose="02040503050406030204" pitchFamily="18" charset="0"/>
                                </a:rPr>
                                <m:t>𝑿</m:t>
                              </m:r>
                            </m:e>
                            <m:sub>
                              <m:r>
                                <a:rPr lang="en-US" altLang="zh-CN" sz="2000" b="1" i="1" smtClean="0">
                                  <a:solidFill>
                                    <a:schemeClr val="tx1"/>
                                  </a:solidFill>
                                  <a:latin typeface="Cambria Math" panose="02040503050406030204" pitchFamily="18" charset="0"/>
                                  <a:cs typeface="Cambria Math" panose="02040503050406030204" pitchFamily="18" charset="0"/>
                                </a:rPr>
                                <m:t>𝑪</m:t>
                              </m:r>
                            </m:sub>
                          </m:sSub>
                        </m:den>
                      </m:f>
                      <m:r>
                        <a:rPr lang="en-US" altLang="zh-CN" sz="2000" b="1" i="1" smtClean="0">
                          <a:solidFill>
                            <a:schemeClr val="tx1"/>
                          </a:solidFill>
                          <a:latin typeface="Cambria Math" panose="02040503050406030204" pitchFamily="18" charset="0"/>
                        </a:rPr>
                        <m:t>𝒔𝒊𝒏</m:t>
                      </m:r>
                      <m:r>
                        <a:rPr lang="en-US" altLang="zh-CN" sz="2000" b="1" i="1" smtClean="0">
                          <a:solidFill>
                            <a:schemeClr val="tx1"/>
                          </a:solidFill>
                          <a:latin typeface="Cambria Math" panose="02040503050406030204" pitchFamily="18" charset="0"/>
                        </a:rPr>
                        <m:t>(</m:t>
                      </m:r>
                      <m:r>
                        <a:rPr lang="zh-CN" altLang="en-US" sz="2000" b="1" i="1" smtClean="0">
                          <a:solidFill>
                            <a:schemeClr val="tx1"/>
                          </a:solidFill>
                          <a:latin typeface="Cambria Math" panose="02040503050406030204" pitchFamily="18" charset="0"/>
                        </a:rPr>
                        <m:t>𝝎</m:t>
                      </m:r>
                      <m:r>
                        <a:rPr lang="en-US" altLang="zh-CN" sz="2000" b="1" i="1" smtClean="0">
                          <a:solidFill>
                            <a:schemeClr val="tx1"/>
                          </a:solidFill>
                          <a:latin typeface="Cambria Math" panose="02040503050406030204" pitchFamily="18" charset="0"/>
                        </a:rPr>
                        <m:t>𝒕</m:t>
                      </m:r>
                      <m:r>
                        <a:rPr lang="en-US" altLang="zh-CN" sz="2000" b="1" i="1" smtClean="0">
                          <a:solidFill>
                            <a:schemeClr val="tx1"/>
                          </a:solidFill>
                          <a:latin typeface="Cambria Math" panose="02040503050406030204" pitchFamily="18" charset="0"/>
                        </a:rPr>
                        <m:t>+</m:t>
                      </m:r>
                      <m:f>
                        <m:fPr>
                          <m:ctrlPr>
                            <a:rPr lang="en-US" altLang="zh-CN" sz="2000" b="1" i="1" smtClean="0">
                              <a:solidFill>
                                <a:schemeClr val="tx1"/>
                              </a:solidFill>
                              <a:latin typeface="Cambria Math" panose="02040503050406030204" pitchFamily="18" charset="0"/>
                              <a:cs typeface="Cambria Math" panose="02040503050406030204" pitchFamily="18" charset="0"/>
                            </a:rPr>
                          </m:ctrlPr>
                        </m:fPr>
                        <m:num>
                          <m:r>
                            <a:rPr lang="en-US" altLang="zh-CN" sz="2000" b="1" i="1" smtClean="0">
                              <a:solidFill>
                                <a:schemeClr val="tx1"/>
                              </a:solidFill>
                              <a:latin typeface="Cambria Math" panose="02040503050406030204" pitchFamily="18" charset="0"/>
                              <a:cs typeface="Cambria Math" panose="02040503050406030204" pitchFamily="18" charset="0"/>
                            </a:rPr>
                            <m:t>𝝅</m:t>
                          </m:r>
                        </m:num>
                        <m:den>
                          <m:r>
                            <a:rPr lang="en-US" altLang="zh-CN" sz="2000" b="1" i="1" smtClean="0">
                              <a:solidFill>
                                <a:schemeClr val="tx1"/>
                              </a:solidFill>
                              <a:latin typeface="Cambria Math" panose="02040503050406030204" pitchFamily="18" charset="0"/>
                              <a:cs typeface="Cambria Math" panose="02040503050406030204" pitchFamily="18" charset="0"/>
                            </a:rPr>
                            <m:t>𝟐</m:t>
                          </m:r>
                        </m:den>
                      </m:f>
                      <m:r>
                        <a:rPr lang="en-US" altLang="zh-CN" sz="2000" b="1" i="1" smtClean="0">
                          <a:solidFill>
                            <a:schemeClr val="tx1"/>
                          </a:solidFill>
                          <a:latin typeface="Cambria Math" panose="02040503050406030204" pitchFamily="18" charset="0"/>
                          <a:cs typeface="Cambria Math" panose="02040503050406030204" pitchFamily="18" charset="0"/>
                        </a:rPr>
                        <m:t>)</m:t>
                      </m:r>
                    </m:oMath>
                  </m:oMathPara>
                </a14:m>
                <a:endParaRPr lang="en-US" altLang="zh-CN" sz="2000" b="1" i="1" dirty="0" smtClean="0">
                  <a:solidFill>
                    <a:schemeClr val="tx1"/>
                  </a:solidFill>
                  <a:latin typeface="Cambria Math" panose="02040503050406030204" pitchFamily="18" charset="0"/>
                </a:endParaRPr>
              </a:p>
            </p:txBody>
          </p:sp>
        </mc:Choice>
        <mc:Fallback>
          <p:sp>
            <p:nvSpPr>
              <p:cNvPr id="10" name="文本框 9"/>
              <p:cNvSpPr txBox="1">
                <a:spLocks noRot="1" noChangeAspect="1" noMove="1" noResize="1" noEditPoints="1" noAdjustHandles="1" noChangeArrowheads="1" noChangeShapeType="1" noTextEdit="1"/>
              </p:cNvSpPr>
              <p:nvPr/>
            </p:nvSpPr>
            <p:spPr>
              <a:xfrm>
                <a:off x="4004310" y="4439920"/>
                <a:ext cx="2663190" cy="713740"/>
              </a:xfrm>
              <a:prstGeom prst="rect">
                <a:avLst/>
              </a:prstGeom>
              <a:blipFill rotWithShape="1">
                <a:blip r:embed="rId7"/>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4004246" y="5976239"/>
                <a:ext cx="1875790" cy="39878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000" b="1" i="1">
                          <a:latin typeface="Cambria Math" panose="02040503050406030204" pitchFamily="18" charset="0"/>
                          <a:cs typeface="Cambria Math" panose="02040503050406030204" pitchFamily="18" charset="0"/>
                        </a:rPr>
                        <m:t>𝒊</m:t>
                      </m:r>
                      <m:r>
                        <a:rPr lang="en-US" altLang="zh-CN" sz="2000" i="1">
                          <a:latin typeface="Cambria Math" panose="02040503050406030204" pitchFamily="18" charset="0"/>
                          <a:cs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𝑹</m:t>
                          </m:r>
                        </m:sub>
                      </m:sSub>
                      <m:r>
                        <a:rPr lang="en-US" altLang="zh-CN" sz="2000" b="1" i="1" smtClean="0">
                          <a:solidFill>
                            <a:schemeClr val="tx1"/>
                          </a:solidFill>
                          <a:latin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𝑳</m:t>
                          </m:r>
                        </m:sub>
                      </m:sSub>
                      <m:r>
                        <a:rPr lang="en-US" altLang="zh-CN" sz="2000" b="1" i="1" smtClean="0">
                          <a:solidFill>
                            <a:schemeClr val="tx1"/>
                          </a:solidFill>
                          <a:latin typeface="Cambria Math" panose="02040503050406030204" pitchFamily="18" charset="0"/>
                        </a:rPr>
                        <m:t>+</m:t>
                      </m:r>
                      <m:sSub>
                        <m:sSubPr>
                          <m:ctrlPr>
                            <a:rPr lang="en-US" altLang="zh-CN" sz="2000" b="1" i="1" smtClean="0">
                              <a:solidFill>
                                <a:schemeClr val="tx1"/>
                              </a:solidFill>
                              <a:latin typeface="Cambria Math" panose="02040503050406030204" pitchFamily="18" charset="0"/>
                            </a:rPr>
                          </m:ctrlPr>
                        </m:sSubPr>
                        <m:e>
                          <m:r>
                            <a:rPr lang="en-US" altLang="zh-CN" sz="2000" b="1" i="1" smtClean="0">
                              <a:solidFill>
                                <a:schemeClr val="tx1"/>
                              </a:solidFill>
                              <a:latin typeface="Cambria Math" panose="02040503050406030204" pitchFamily="18" charset="0"/>
                            </a:rPr>
                            <m:t>𝒊</m:t>
                          </m:r>
                        </m:e>
                        <m:sub>
                          <m:r>
                            <a:rPr lang="en-US" altLang="zh-CN" sz="2000" b="1" i="1" smtClean="0">
                              <a:solidFill>
                                <a:schemeClr val="tx1"/>
                              </a:solidFill>
                              <a:latin typeface="Cambria Math" panose="02040503050406030204" pitchFamily="18" charset="0"/>
                            </a:rPr>
                            <m:t>𝑪</m:t>
                          </m:r>
                        </m:sub>
                      </m:sSub>
                    </m:oMath>
                  </m:oMathPara>
                </a14:m>
                <a:endParaRPr lang="zh-CN" altLang="en-US" sz="2000"/>
              </a:p>
            </p:txBody>
          </p:sp>
        </mc:Choice>
        <mc:Fallback>
          <p:sp>
            <p:nvSpPr>
              <p:cNvPr id="11" name="文本框 10"/>
              <p:cNvSpPr txBox="1">
                <a:spLocks noRot="1" noChangeAspect="1" noMove="1" noResize="1" noEditPoints="1" noAdjustHandles="1" noChangeArrowheads="1" noChangeShapeType="1" noTextEdit="1"/>
              </p:cNvSpPr>
              <p:nvPr/>
            </p:nvSpPr>
            <p:spPr>
              <a:xfrm>
                <a:off x="4004246" y="5976239"/>
                <a:ext cx="1875790" cy="398780"/>
              </a:xfrm>
              <a:prstGeom prst="rect">
                <a:avLst/>
              </a:prstGeom>
              <a:blipFill rotWithShape="1">
                <a:blip r:embed="rId8"/>
                <a:stretch>
                  <a:fillRect l="-30" t="-64" r="30" b="64"/>
                </a:stretch>
              </a:blipFill>
            </p:spPr>
            <p:txBody>
              <a:bodyPr/>
              <a:lstStyle/>
              <a:p>
                <a:r>
                  <a:rPr lang="zh-CN" altLang="en-US">
                    <a:noFill/>
                  </a:rPr>
                  <a:t> </a:t>
                </a:r>
              </a:p>
            </p:txBody>
          </p:sp>
        </mc:Fallback>
      </mc:AlternateContent>
    </p:spTree>
    <p:custDataLst>
      <p:tags r:id="rId9"/>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299" y="1638935"/>
            <a:ext cx="3045901" cy="265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p:cNvSpPr>
            <a:spLocks noChangeArrowheads="1"/>
          </p:cNvSpPr>
          <p:nvPr>
            <p:custDataLst>
              <p:tags r:id="rId3"/>
            </p:custDataLst>
          </p:nvPr>
        </p:nvSpPr>
        <p:spPr bwMode="auto">
          <a:xfrm>
            <a:off x="3494405" y="1584325"/>
            <a:ext cx="517271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r>
              <a:rPr lang="zh-CN" altLang="en-US" sz="2400" b="1" dirty="0">
                <a:solidFill>
                  <a:schemeClr val="dk1"/>
                </a:solidFill>
                <a:latin typeface="黑体" panose="02010609060101010101" pitchFamily="49" charset="-122"/>
                <a:ea typeface="黑体" panose="02010609060101010101" pitchFamily="49" charset="-122"/>
                <a:cs typeface="Times New Roman" panose="02020603050405020304" pitchFamily="18" charset="0"/>
              </a:rPr>
              <a:t>作出相量图，如图所示，并得到各电流之间的关系：</a:t>
            </a:r>
            <a:endParaRPr lang="zh-CN" altLang="en-US" sz="2400" b="1" dirty="0">
              <a:solidFill>
                <a:schemeClr val="dk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4" name="矩形 3"/>
          <p:cNvSpPr/>
          <p:nvPr>
            <p:custDataLst>
              <p:tags r:id="rId4"/>
            </p:custDataLst>
          </p:nvPr>
        </p:nvSpPr>
        <p:spPr>
          <a:xfrm>
            <a:off x="587069" y="6267912"/>
            <a:ext cx="3849370" cy="460375"/>
          </a:xfrm>
          <a:prstGeom prst="rect">
            <a:avLst/>
          </a:prstGeom>
        </p:spPr>
        <p:txBody>
          <a:bodyPr wrap="none">
            <a:spAutoFit/>
          </a:bodyPr>
          <a:lstStyle/>
          <a:p>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该式称为</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相量式欧姆定律</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5" name="文本框 4"/>
          <p:cNvSpPr txBox="1"/>
          <p:nvPr/>
        </p:nvSpPr>
        <p:spPr>
          <a:xfrm>
            <a:off x="0" y="885825"/>
            <a:ext cx="4572000" cy="460375"/>
          </a:xfrm>
          <a:prstGeom prst="rect">
            <a:avLst/>
          </a:prstGeom>
          <a:noFill/>
        </p:spPr>
        <p:txBody>
          <a:bodyPr wrap="square" rtlCol="0" anchor="t">
            <a:spAutoFit/>
          </a:bodyPr>
          <a:p>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并联电路电流的关系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10" name="文本框 9"/>
              <p:cNvSpPr txBox="1"/>
              <p:nvPr/>
            </p:nvSpPr>
            <p:spPr>
              <a:xfrm>
                <a:off x="4328795" y="2470150"/>
                <a:ext cx="3243580" cy="1628775"/>
              </a:xfrm>
              <a:prstGeom prst="rect">
                <a:avLst/>
              </a:prstGeom>
              <a:solidFill>
                <a:srgbClr val="FFC000"/>
              </a:solid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2000" i="1" smtClean="0">
                          <a:latin typeface="Cambria Math" panose="02040503050406030204" pitchFamily="18" charset="0"/>
                        </a:rPr>
                        <m:t> </m:t>
                      </m:r>
                      <m:acc>
                        <m:accPr>
                          <m:chr m:val="̇"/>
                          <m:ctrlPr>
                            <a:rPr lang="zh-CN" altLang="en-US" sz="2000" i="1" smtClean="0">
                              <a:latin typeface="Cambria Math" panose="02040503050406030204" pitchFamily="18" charset="0"/>
                            </a:rPr>
                          </m:ctrlPr>
                        </m:accPr>
                        <m:e>
                          <m:r>
                            <a:rPr lang="en-US" altLang="zh-CN" sz="2000" b="0" i="1" smtClean="0">
                              <a:latin typeface="Cambria Math" panose="02040503050406030204" pitchFamily="18" charset="0"/>
                            </a:rPr>
                            <m:t>𝐼</m:t>
                          </m:r>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𝐼</m:t>
                              </m:r>
                            </m:e>
                            <m:sub>
                              <m:r>
                                <a:rPr lang="en-US" altLang="zh-CN" sz="2000" b="0" i="1" smtClean="0">
                                  <a:latin typeface="Cambria Math" panose="02040503050406030204" pitchFamily="18" charset="0"/>
                                </a:rPr>
                                <m:t>𝑅</m:t>
                              </m:r>
                            </m:sub>
                          </m:sSub>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𝐼</m:t>
                              </m:r>
                            </m:e>
                            <m:sub>
                              <m:r>
                                <a:rPr lang="en-US" altLang="zh-CN" sz="2000" b="0" i="1" smtClean="0">
                                  <a:latin typeface="Cambria Math" panose="02040503050406030204" pitchFamily="18" charset="0"/>
                                </a:rPr>
                                <m:t>𝐿</m:t>
                              </m:r>
                            </m:sub>
                          </m:sSub>
                        </m:e>
                      </m:acc>
                      <m:r>
                        <a:rPr lang="en-US" altLang="zh-CN" sz="2000" b="0" i="1" smtClean="0">
                          <a:latin typeface="Cambria Math" panose="02040503050406030204" pitchFamily="18" charset="0"/>
                        </a:rPr>
                        <m:t>+</m:t>
                      </m:r>
                      <m:acc>
                        <m:accPr>
                          <m:chr m:val="̇"/>
                          <m:ctrlPr>
                            <a:rPr lang="en-US" altLang="zh-CN" sz="2000" b="0" i="1" smtClean="0">
                              <a:latin typeface="Cambria Math" panose="02040503050406030204" pitchFamily="18" charset="0"/>
                            </a:rPr>
                          </m:ctrlPr>
                        </m:accPr>
                        <m:e>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𝐼</m:t>
                              </m:r>
                            </m:e>
                            <m:sub>
                              <m:r>
                                <a:rPr lang="en-US" altLang="zh-CN" sz="2000" b="0" i="1" smtClean="0">
                                  <a:latin typeface="Cambria Math" panose="02040503050406030204" pitchFamily="18" charset="0"/>
                                </a:rPr>
                                <m:t>𝐶</m:t>
                              </m:r>
                            </m:sub>
                          </m:sSub>
                        </m:e>
                      </m:acc>
                    </m:oMath>
                  </m:oMathPara>
                </a14:m>
                <a:endParaRPr lang="en-US" altLang="zh-CN" sz="2000" b="0" i="1" smtClean="0">
                  <a:latin typeface="Cambria Math" panose="02040503050406030204" pitchFamily="18" charset="0"/>
                </a:endParaRPr>
              </a:p>
              <a:p>
                <a:r>
                  <a:rPr lang="en-US" altLang="zh-CN" dirty="0"/>
                  <a:t>              =</a:t>
                </a:r>
                <a:r>
                  <a:rPr lang="zh-CN" altLang="en-US" dirty="0"/>
                  <a:t> </a:t>
                </a:r>
                <a14:m>
                  <m:oMath xmlns:m="http://schemas.openxmlformats.org/officeDocument/2006/math">
                    <m:acc>
                      <m:accPr>
                        <m:chr m:val="̇"/>
                        <m:ctrlPr>
                          <a:rPr lang="zh-CN" altLang="en-US" i="1">
                            <a:latin typeface="Cambria Math" panose="02040503050406030204" pitchFamily="18" charset="0"/>
                          </a:rPr>
                        </m:ctrlPr>
                      </m:accPr>
                      <m:e>
                        <m:r>
                          <a:rPr lang="en-US" altLang="zh-CN" b="0" i="1" smtClean="0">
                            <a:latin typeface="Cambria Math" panose="02040503050406030204" pitchFamily="18" charset="0"/>
                          </a:rPr>
                          <m:t>𝑈</m:t>
                        </m:r>
                        <m:r>
                          <a:rPr lang="en-US" altLang="zh-CN" b="0" i="1" smtClean="0">
                            <a:latin typeface="Cambria Math" panose="02040503050406030204" pitchFamily="18" charset="0"/>
                          </a:rPr>
                          <m:t>/</m:t>
                        </m:r>
                      </m:e>
                    </m:acc>
                    <m:r>
                      <a:rPr lang="en-US" altLang="zh-CN" b="0" i="1" smtClean="0">
                        <a:latin typeface="Cambria Math" panose="02040503050406030204" pitchFamily="18" charset="0"/>
                      </a:rPr>
                      <m:t>𝑅</m:t>
                    </m:r>
                  </m:oMath>
                </a14:m>
                <a:r>
                  <a:rPr lang="en-US" altLang="zh-CN" dirty="0">
                    <a:sym typeface="+mn-ea"/>
                  </a:rPr>
                  <a:t>-</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𝑈</m:t>
                        </m:r>
                        <m:r>
                          <a:rPr lang="en-US" altLang="zh-CN" i="1">
                            <a:latin typeface="Cambria Math" panose="02040503050406030204" pitchFamily="18" charset="0"/>
                          </a:rPr>
                          <m:t>/</m:t>
                        </m:r>
                      </m:e>
                    </m:acc>
                  </m:oMath>
                </a14:m>
                <a:r>
                  <a:rPr lang="en-US" altLang="zh-CN" dirty="0">
                    <a:sym typeface="+mn-ea"/>
                  </a:rPr>
                  <a:t>j</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𝐿</m:t>
                        </m:r>
                      </m:sub>
                    </m:sSub>
                  </m:oMath>
                </a14:m>
                <a:r>
                  <a:rPr lang="en-US" altLang="zh-CN" dirty="0"/>
                  <a:t>+</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𝑈</m:t>
                        </m:r>
                        <m:r>
                          <a:rPr lang="en-US" altLang="zh-CN" i="1">
                            <a:latin typeface="Cambria Math" panose="02040503050406030204" pitchFamily="18" charset="0"/>
                          </a:rPr>
                          <m:t>/</m:t>
                        </m:r>
                      </m:e>
                    </m:acc>
                  </m:oMath>
                </a14:m>
                <a:r>
                  <a:rPr lang="en-US" altLang="zh-CN" dirty="0"/>
                  <a:t>j</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𝐶</m:t>
                        </m:r>
                      </m:sub>
                    </m:sSub>
                  </m:oMath>
                </a14:m>
                <a:endParaRPr lang="en-US" altLang="zh-CN" i="1">
                  <a:latin typeface="Cambria Math" panose="02040503050406030204" pitchFamily="18" charset="0"/>
                </a:endParaRPr>
              </a:p>
              <a:p>
                <a:r>
                  <a:rPr lang="en-US" altLang="zh-CN" dirty="0"/>
                  <a:t>              =</a:t>
                </a:r>
                <a:r>
                  <a:rPr lang="zh-CN" altLang="en-US" dirty="0"/>
                  <a:t>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𝑈</m:t>
                        </m:r>
                        <m:r>
                          <a:rPr lang="en-US" altLang="zh-CN" i="1">
                            <a:latin typeface="Cambria Math" panose="02040503050406030204" pitchFamily="18" charset="0"/>
                          </a:rPr>
                          <m:t>/(</m:t>
                        </m:r>
                      </m:e>
                    </m:acc>
                    <m:r>
                      <a:rPr lang="en-US" altLang="zh-CN" b="0" i="1" smtClean="0">
                        <a:latin typeface="Cambria Math" panose="02040503050406030204" pitchFamily="18" charset="0"/>
                      </a:rPr>
                      <m:t>𝑅</m:t>
                    </m:r>
                    <m:r>
                      <m:rPr>
                        <m:nor/>
                      </m:rPr>
                      <a:rPr lang="en-US" altLang="zh-CN" b="0" i="1" smtClean="0">
                        <a:latin typeface="Cambria Math" panose="02040503050406030204" pitchFamily="18" charset="0"/>
                      </a:rPr>
                      <m:t>−</m:t>
                    </m:r>
                    <m:r>
                      <m:rPr>
                        <m:nor/>
                      </m:rPr>
                      <a:rPr lang="en-US" altLang="zh-CN" dirty="0">
                        <a:latin typeface="Cambria Math" panose="02040503050406030204" pitchFamily="18" charset="0"/>
                      </a:rPr>
                      <m:t>j</m:t>
                    </m:r>
                    <m:sSub>
                      <m:sSubPr>
                        <m:ctrlPr>
                          <a:rPr lang="en-US"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𝐿</m:t>
                        </m:r>
                      </m:sub>
                    </m:sSub>
                    <m:r>
                      <a:rPr lang="en-US" altLang="zh-CN" dirty="0">
                        <a:latin typeface="Cambria Math" panose="02040503050406030204" pitchFamily="18" charset="0"/>
                      </a:rPr>
                      <m:t>+</m:t>
                    </m:r>
                    <m:sSub>
                      <m:sSubPr>
                        <m:ctrlPr>
                          <a:rPr lang="en-US" altLang="zh-CN" i="1">
                            <a:latin typeface="Cambria Math" panose="02040503050406030204" pitchFamily="18" charset="0"/>
                          </a:rPr>
                        </m:ctrlPr>
                      </m:sSubPr>
                      <m:e>
                        <m:r>
                          <m:rPr>
                            <m:nor/>
                          </m:rPr>
                          <a:rPr lang="en-US" altLang="zh-CN" dirty="0">
                            <a:latin typeface="Cambria Math" panose="02040503050406030204" pitchFamily="18" charset="0"/>
                          </a:rPr>
                          <m:t>j</m:t>
                        </m:r>
                        <m:r>
                          <a:rPr lang="en-US" altLang="zh-CN" i="1">
                            <a:latin typeface="Cambria Math" panose="02040503050406030204" pitchFamily="18" charset="0"/>
                          </a:rPr>
                          <m:t>𝑋</m:t>
                        </m:r>
                      </m:e>
                      <m:sub>
                        <m:r>
                          <a:rPr lang="en-US" altLang="zh-CN" i="1">
                            <a:latin typeface="Cambria Math" panose="02040503050406030204" pitchFamily="18" charset="0"/>
                          </a:rPr>
                          <m:t>𝐶</m:t>
                        </m:r>
                      </m:sub>
                    </m:sSub>
                    <m:r>
                      <a:rPr lang="en-US" altLang="zh-CN" b="0" i="1" smtClean="0">
                        <a:latin typeface="Cambria Math" panose="02040503050406030204" pitchFamily="18" charset="0"/>
                      </a:rPr>
                      <m:t>)</m:t>
                    </m:r>
                  </m:oMath>
                </a14:m>
                <a:endParaRPr lang="en-US" altLang="zh-CN" b="0" i="1" smtClean="0">
                  <a:latin typeface="Cambria Math" panose="02040503050406030204" pitchFamily="18" charset="0"/>
                </a:endParaRPr>
              </a:p>
              <a:p>
                <a:r>
                  <a:rPr lang="en-US" altLang="zh-CN" dirty="0"/>
                  <a:t>              </a:t>
                </a:r>
                <a:r>
                  <a:rPr lang="en-US" altLang="zh-CN" dirty="0">
                    <a:sym typeface="+mn-ea"/>
                  </a:rPr>
                  <a:t>=</a:t>
                </a:r>
                <a:r>
                  <a:rPr lang="zh-CN" altLang="en-US" dirty="0">
                    <a:sym typeface="+mn-ea"/>
                  </a:rPr>
                  <a:t>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𝑈</m:t>
                        </m:r>
                        <m:r>
                          <a:rPr lang="en-US" altLang="zh-CN" i="1">
                            <a:latin typeface="Cambria Math" panose="02040503050406030204" pitchFamily="18" charset="0"/>
                          </a:rPr>
                          <m:t>(</m:t>
                        </m:r>
                      </m:e>
                    </m:acc>
                    <m:r>
                      <a:rPr lang="en-US" altLang="zh-CN" b="0" i="1" smtClean="0">
                        <a:latin typeface="Cambria Math" panose="02040503050406030204" pitchFamily="18" charset="0"/>
                      </a:rPr>
                      <m:t>𝐺</m:t>
                    </m:r>
                    <m:r>
                      <m:rPr>
                        <m:nor/>
                      </m:rPr>
                      <a:rPr lang="en-US" altLang="zh-CN" b="0" i="1" smtClean="0">
                        <a:latin typeface="Cambria Math" panose="02040503050406030204" pitchFamily="18" charset="0"/>
                      </a:rPr>
                      <m:t>−</m:t>
                    </m:r>
                    <m:r>
                      <m:rPr>
                        <m:nor/>
                      </m:rPr>
                      <a:rPr lang="en-US" altLang="zh-CN" dirty="0">
                        <a:latin typeface="Cambria Math" panose="02040503050406030204" pitchFamily="18" charset="0"/>
                      </a:rPr>
                      <m:t>j</m:t>
                    </m:r>
                    <m:sSub>
                      <m:sSubPr>
                        <m:ctrlPr>
                          <a:rPr lang="en-US" altLang="zh-CN" i="1">
                            <a:latin typeface="Cambria Math" panose="02040503050406030204" pitchFamily="18" charset="0"/>
                          </a:rPr>
                        </m:ctrlPr>
                      </m:sSubPr>
                      <m:e>
                        <m:r>
                          <a:rPr lang="en-US" altLang="zh-CN" i="1">
                            <a:latin typeface="Cambria Math" panose="02040503050406030204" pitchFamily="18" charset="0"/>
                          </a:rPr>
                          <m:t>𝐵</m:t>
                        </m:r>
                      </m:e>
                      <m:sub>
                        <m:r>
                          <a:rPr lang="en-US" altLang="zh-CN" i="1">
                            <a:latin typeface="Cambria Math" panose="02040503050406030204" pitchFamily="18" charset="0"/>
                          </a:rPr>
                          <m:t>𝐿</m:t>
                        </m:r>
                      </m:sub>
                    </m:sSub>
                    <m:r>
                      <a:rPr lang="en-US" altLang="zh-CN" dirty="0">
                        <a:latin typeface="Cambria Math" panose="02040503050406030204" pitchFamily="18" charset="0"/>
                      </a:rPr>
                      <m:t>+</m:t>
                    </m:r>
                    <m:sSub>
                      <m:sSubPr>
                        <m:ctrlPr>
                          <a:rPr lang="en-US" altLang="zh-CN" i="1">
                            <a:latin typeface="Cambria Math" panose="02040503050406030204" pitchFamily="18" charset="0"/>
                          </a:rPr>
                        </m:ctrlPr>
                      </m:sSubPr>
                      <m:e>
                        <m:r>
                          <m:rPr>
                            <m:nor/>
                          </m:rPr>
                          <a:rPr lang="en-US" altLang="zh-CN" dirty="0">
                            <a:latin typeface="Cambria Math" panose="02040503050406030204" pitchFamily="18" charset="0"/>
                          </a:rPr>
                          <m:t>j</m:t>
                        </m:r>
                        <m:r>
                          <m:rPr>
                            <m:nor/>
                          </m:rPr>
                          <a:rPr lang="en-US" altLang="zh-CN">
                            <a:latin typeface="Cambria Math" panose="02040503050406030204" pitchFamily="18" charset="0"/>
                          </a:rPr>
                          <m:t>𝐵</m:t>
                        </m:r>
                      </m:e>
                      <m:sub>
                        <m:r>
                          <a:rPr lang="en-US" altLang="zh-CN" i="1">
                            <a:latin typeface="Cambria Math" panose="02040503050406030204" pitchFamily="18" charset="0"/>
                          </a:rPr>
                          <m:t>𝐶</m:t>
                        </m:r>
                      </m:sub>
                    </m:sSub>
                    <m:r>
                      <a:rPr lang="en-US" altLang="zh-CN" b="0" i="1" smtClean="0">
                        <a:latin typeface="Cambria Math" panose="02040503050406030204" pitchFamily="18" charset="0"/>
                      </a:rPr>
                      <m:t>)</m:t>
                    </m:r>
                  </m:oMath>
                </a14:m>
                <a:endParaRPr lang="en-US" altLang="zh-CN" b="0" i="1" smtClean="0">
                  <a:latin typeface="Cambria Math" panose="02040503050406030204" pitchFamily="18" charset="0"/>
                </a:endParaRPr>
              </a:p>
              <a:p>
                <a:r>
                  <a:rPr lang="en-US" altLang="zh-CN" dirty="0">
                    <a:sym typeface="+mn-ea"/>
                  </a:rPr>
                  <a:t>              =</a:t>
                </a:r>
                <a:r>
                  <a:rPr lang="zh-CN" altLang="en-US" dirty="0">
                    <a:sym typeface="+mn-ea"/>
                  </a:rPr>
                  <a:t>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𝑈</m:t>
                        </m:r>
                        <m:r>
                          <a:rPr lang="en-US" altLang="zh-CN" i="1">
                            <a:latin typeface="Cambria Math" panose="02040503050406030204" pitchFamily="18" charset="0"/>
                          </a:rPr>
                          <m:t>(</m:t>
                        </m:r>
                      </m:e>
                    </m:acc>
                    <m:r>
                      <a:rPr lang="en-US" altLang="zh-CN" b="0" i="1" smtClean="0">
                        <a:latin typeface="Cambria Math" panose="02040503050406030204" pitchFamily="18" charset="0"/>
                      </a:rPr>
                      <m:t>𝐺</m:t>
                    </m:r>
                    <m:r>
                      <a:rPr lang="en-US" altLang="zh-CN" b="0" i="1" smtClean="0">
                        <a:latin typeface="Cambria Math" panose="02040503050406030204" pitchFamily="18" charset="0"/>
                      </a:rPr>
                      <m:t>+</m:t>
                    </m:r>
                    <m:r>
                      <m:rPr>
                        <m:nor/>
                      </m:rPr>
                      <a:rPr lang="en-US" altLang="zh-CN" dirty="0">
                        <a:latin typeface="Cambria Math" panose="02040503050406030204" pitchFamily="18" charset="0"/>
                      </a:rPr>
                      <m:t>j</m:t>
                    </m:r>
                    <m:r>
                      <m:rPr>
                        <m:sty m:val="p"/>
                      </m:rPr>
                      <a:rPr lang="en-US" altLang="zh-CN">
                        <a:latin typeface="Cambria Math" panose="02040503050406030204" pitchFamily="18" charset="0"/>
                      </a:rPr>
                      <m:t>B</m:t>
                    </m:r>
                    <m:r>
                      <a:rPr lang="en-US" altLang="zh-CN" b="0" i="1" smtClean="0">
                        <a:latin typeface="Cambria Math" panose="02040503050406030204" pitchFamily="18" charset="0"/>
                      </a:rPr>
                      <m:t>)</m:t>
                    </m:r>
                  </m:oMath>
                </a14:m>
                <a:endParaRPr lang="en-US" altLang="zh-CN" dirty="0"/>
              </a:p>
            </p:txBody>
          </p:sp>
        </mc:Choice>
        <mc:Fallback>
          <p:sp>
            <p:nvSpPr>
              <p:cNvPr id="10" name="文本框 9"/>
              <p:cNvSpPr txBox="1">
                <a:spLocks noRot="1" noChangeAspect="1" noMove="1" noResize="1" noEditPoints="1" noAdjustHandles="1" noChangeArrowheads="1" noChangeShapeType="1" noTextEdit="1"/>
              </p:cNvSpPr>
              <p:nvPr/>
            </p:nvSpPr>
            <p:spPr>
              <a:xfrm>
                <a:off x="4328795" y="2470150"/>
                <a:ext cx="3243580" cy="1628775"/>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426085" y="4519930"/>
                <a:ext cx="7969885" cy="946785"/>
              </a:xfrm>
              <a:prstGeom prst="rect">
                <a:avLst/>
              </a:prstGeom>
              <a:noFill/>
            </p:spPr>
            <p:txBody>
              <a:bodyPr wrap="square" rtlCol="0" anchor="t">
                <a:spAutoFit/>
              </a:bodyPr>
              <a:p>
                <a:r>
                  <a:rPr lang="zh-CN" altLang="en-US"/>
                  <a:t>令</a:t>
                </a:r>
                <a14:m>
                  <m:oMath xmlns:m="http://schemas.openxmlformats.org/officeDocument/2006/math">
                    <m:r>
                      <a:rPr lang="en-US" altLang="zh-CN" i="1" smtClean="0">
                        <a:latin typeface="Cambria Math" panose="02040503050406030204" pitchFamily="18" charset="0"/>
                      </a:rPr>
                      <m:t> </m:t>
                    </m:r>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𝐼</m:t>
                        </m:r>
                      </m:e>
                    </m:acc>
                  </m:oMath>
                </a14:m>
                <a:r>
                  <a:rPr lang="en-US" altLang="zh-CN"/>
                  <a:t>=</a:t>
                </a:r>
                <a14:m>
                  <m:oMath xmlns:m="http://schemas.openxmlformats.org/officeDocument/2006/math">
                    <m:r>
                      <m:rPr>
                        <m:sty m:val="p"/>
                      </m:rPr>
                      <a:rPr lang="en-US" altLang="zh-CN">
                        <a:latin typeface="Cambria Math" panose="02040503050406030204" pitchFamily="18" charset="0"/>
                      </a:rPr>
                      <m:t>Y</m:t>
                    </m:r>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𝑈</m:t>
                        </m:r>
                      </m:e>
                    </m:acc>
                  </m:oMath>
                </a14:m>
                <a:r>
                  <a:rPr lang="zh-CN" altLang="en-US"/>
                  <a:t>，而</a:t>
                </a:r>
                <a14:m>
                  <m:oMath xmlns:m="http://schemas.openxmlformats.org/officeDocument/2006/math">
                    <m:r>
                      <a:rPr lang="en-US" altLang="zh-CN" i="1">
                        <a:latin typeface="Cambria Math" panose="02040503050406030204" pitchFamily="18" charset="0"/>
                        <a:cs typeface="Cambria Math" panose="02040503050406030204" pitchFamily="18" charset="0"/>
                      </a:rPr>
                      <m:t>𝑌</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𝐺</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𝑗𝐵</m:t>
                    </m:r>
                  </m:oMath>
                </a14:m>
                <a:r>
                  <a:rPr lang="zh-CN" altLang="en-US"/>
                  <a:t>为电路的复导纳，单位为</a:t>
                </a:r>
                <a:r>
                  <a:rPr lang="en-US" altLang="zh-CN"/>
                  <a:t>S</a:t>
                </a:r>
                <a:r>
                  <a:rPr lang="zh-CN" altLang="en-US"/>
                  <a:t>。其中</a:t>
                </a:r>
                <a14:m>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𝐿</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𝑋</m:t>
                            </m:r>
                          </m:e>
                          <m:sub>
                            <m:r>
                              <a:rPr lang="en-US" altLang="zh-CN" i="1">
                                <a:latin typeface="Cambria Math" panose="02040503050406030204" pitchFamily="18" charset="0"/>
                                <a:cs typeface="Cambria Math" panose="02040503050406030204" pitchFamily="18" charset="0"/>
                              </a:rPr>
                              <m:t>𝐿</m:t>
                            </m:r>
                          </m:sub>
                        </m:sSub>
                      </m:den>
                    </m:f>
                  </m:oMath>
                </a14:m>
                <a:r>
                  <a:rPr lang="zh-CN" altLang="en-US"/>
                  <a:t>叫做感纳，</a:t>
                </a:r>
                <a14:m>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𝐶</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𝑋</m:t>
                            </m:r>
                          </m:e>
                          <m:sub>
                            <m:r>
                              <a:rPr lang="en-US" altLang="zh-CN" i="1">
                                <a:latin typeface="Cambria Math" panose="02040503050406030204" pitchFamily="18" charset="0"/>
                                <a:cs typeface="Cambria Math" panose="02040503050406030204" pitchFamily="18" charset="0"/>
                              </a:rPr>
                              <m:t>𝐶</m:t>
                            </m:r>
                          </m:sub>
                        </m:sSub>
                      </m:den>
                    </m:f>
                  </m:oMath>
                </a14:m>
                <a:r>
                  <a:rPr lang="zh-CN" altLang="en-US"/>
                  <a:t>叫做容纳，</a:t>
                </a:r>
                <a14:m>
                  <m:oMath xmlns:m="http://schemas.openxmlformats.org/officeDocument/2006/math">
                    <m:r>
                      <m:rPr>
                        <m:sty m:val="p"/>
                      </m:rPr>
                      <a:rPr lang="en-US" altLang="zh-CN">
                        <a:latin typeface="Cambria Math" panose="02040503050406030204" pitchFamily="18" charset="0"/>
                        <a:cs typeface="Cambria Math" panose="02040503050406030204" pitchFamily="18" charset="0"/>
                      </a:rPr>
                      <m:t>B</m:t>
                    </m:r>
                    <m:r>
                      <a:rPr lang="en-US" altLang="zh-CN">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𝐶</m:t>
                        </m:r>
                      </m:sub>
                    </m:sSub>
                    <m:r>
                      <a:rPr lang="en-US" altLang="zh-CN">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𝐿</m:t>
                        </m:r>
                      </m:sub>
                    </m:sSub>
                  </m:oMath>
                </a14:m>
                <a:r>
                  <a:rPr lang="zh-CN" altLang="en-US"/>
                  <a:t>称为电纳，单位为西门子（</a:t>
                </a:r>
                <a:r>
                  <a:rPr lang="en-US" altLang="zh-CN"/>
                  <a:t>S)</a:t>
                </a:r>
                <a:r>
                  <a:rPr lang="zh-CN" altLang="en-US"/>
                  <a:t>。有</a:t>
                </a:r>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426085" y="4519930"/>
                <a:ext cx="7969885" cy="946785"/>
              </a:xfrm>
              <a:prstGeom prst="rect">
                <a:avLst/>
              </a:prstGeom>
              <a:blipFill rotWithShape="1">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3494405" y="5694045"/>
                <a:ext cx="1367790" cy="370205"/>
              </a:xfrm>
              <a:prstGeom prst="rect">
                <a:avLst/>
              </a:prstGeom>
              <a:solidFill>
                <a:schemeClr val="bg1"/>
              </a:solidFill>
            </p:spPr>
            <p:txBody>
              <a:bodyPr wrap="square" rtlCol="0" anchor="t">
                <a:spAutoFit/>
              </a:bodyPr>
              <a:p>
                <a14:m>
                  <m:oMathPara xmlns:m="http://schemas.openxmlformats.org/officeDocument/2006/math">
                    <m:oMathParaPr>
                      <m:jc m:val="centerGroup"/>
                    </m:oMathParaPr>
                    <m:oMath xmlns:m="http://schemas.openxmlformats.org/officeDocument/2006/math">
                      <m:r>
                        <a:rPr lang="en-US" altLang="zh-CN" i="1" smtClean="0">
                          <a:latin typeface="Cambria Math" panose="02040503050406030204" pitchFamily="18" charset="0"/>
                        </a:rPr>
                        <m:t> </m:t>
                      </m:r>
                      <m:acc>
                        <m:accPr>
                          <m:chr m:val="̇"/>
                          <m:ctrlPr>
                            <a:rPr lang="zh-CN" altLang="en-US" i="1" smtClean="0">
                              <a:latin typeface="Cambria Math" panose="02040503050406030204" pitchFamily="18" charset="0"/>
                            </a:rPr>
                          </m:ctrlPr>
                        </m:accPr>
                        <m:e>
                          <m:r>
                            <a:rPr lang="en-US" altLang="zh-CN" b="0" i="1" smtClean="0">
                              <a:latin typeface="Cambria Math" panose="02040503050406030204" pitchFamily="18" charset="0"/>
                            </a:rPr>
                            <m:t>𝐼</m:t>
                          </m:r>
                        </m:e>
                      </m:acc>
                      <m:r>
                        <a:rPr lang="en-US" altLang="zh-CN">
                          <a:latin typeface="Cambria Math" panose="02040503050406030204" pitchFamily="18" charset="0"/>
                        </a:rPr>
                        <m:t>=</m:t>
                      </m:r>
                      <m:r>
                        <m:rPr>
                          <m:sty m:val="p"/>
                        </m:rPr>
                        <a:rPr lang="en-US" altLang="zh-CN">
                          <a:latin typeface="Cambria Math" panose="02040503050406030204" pitchFamily="18" charset="0"/>
                        </a:rPr>
                        <m:t>Y</m:t>
                      </m:r>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𝑈</m:t>
                          </m:r>
                        </m:e>
                      </m:acc>
                    </m:oMath>
                  </m:oMathPara>
                </a14:m>
                <a:endParaRPr lang="en-US" altLang="zh-CN" i="1">
                  <a:latin typeface="Cambria Math" panose="02040503050406030204" pitchFamily="18" charset="0"/>
                  <a:cs typeface="Cambria Math" panose="02040503050406030204" pitchFamily="18"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3494405" y="5694045"/>
                <a:ext cx="1367790" cy="370205"/>
              </a:xfrm>
              <a:prstGeom prst="rect">
                <a:avLst/>
              </a:prstGeom>
              <a:blipFill rotWithShape="1">
                <a:blip r:embed="rId7"/>
                <a:stretch>
                  <a:fillRect/>
                </a:stretch>
              </a:blipFill>
            </p:spPr>
            <p:txBody>
              <a:bodyPr/>
              <a:lstStyle/>
              <a:p>
                <a:r>
                  <a:rPr lang="zh-CN" altLang="en-US">
                    <a:noFill/>
                  </a:rPr>
                  <a:t> </a:t>
                </a:r>
              </a:p>
            </p:txBody>
          </p:sp>
        </mc:Fallback>
      </mc:AlternateContent>
    </p:spTree>
    <p:custDataLst>
      <p:tags r:id="rId8"/>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 name="矩形 17"/>
              <p:cNvSpPr/>
              <p:nvPr>
                <p:custDataLst>
                  <p:tags r:id="rId2"/>
                </p:custDataLst>
              </p:nvPr>
            </p:nvSpPr>
            <p:spPr>
              <a:xfrm>
                <a:off x="166370" y="1540510"/>
                <a:ext cx="8780780" cy="829945"/>
              </a:xfrm>
              <a:prstGeom prst="rect">
                <a:avLst/>
              </a:prstGeom>
            </p:spPr>
            <p:txBody>
              <a:bodyPr wrap="square">
                <a:spAutoFit/>
              </a:bodyPr>
              <a:lstStyle/>
              <a:p>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从相量图可以看出（设</a:t>
                </a:r>
                <a14:m>
                  <m:oMath xmlns:m="http://schemas.openxmlformats.org/officeDocument/2006/math">
                    <m:sSub>
                      <m:sSubPr>
                        <m:ctrlPr>
                          <a:rPr lang="zh-CN" altLang="en-US"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𝑩</m:t>
                        </m:r>
                      </m:e>
                      <m:sub>
                        <m:r>
                          <a:rPr lang="en-US" altLang="zh-CN"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𝑪</m:t>
                        </m:r>
                      </m:sub>
                    </m:sSub>
                    <m:r>
                      <a:rPr lang="en-US" altLang="zh-CN" sz="2400" b="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&gt;</m:t>
                    </m:r>
                    <m:sSub>
                      <m:sSubPr>
                        <m:ctrlPr>
                          <a:rPr lang="en-US" altLang="zh-CN"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𝑩</m:t>
                        </m:r>
                      </m:e>
                      <m:sub>
                        <m:r>
                          <a:rPr lang="en-US" altLang="zh-CN" sz="2400" b="1" i="1" dirty="0">
                            <a:solidFill>
                              <a:schemeClr val="dk1"/>
                            </a:solidFill>
                            <a:latin typeface="Cambria Math" panose="02040503050406030204" pitchFamily="18" charset="0"/>
                            <a:ea typeface="黑体" panose="02010609060101010101" pitchFamily="49" charset="-122"/>
                            <a:cs typeface="Cambria Math" panose="02040503050406030204" pitchFamily="18" charset="0"/>
                          </a:rPr>
                          <m:t>𝑳</m:t>
                        </m:r>
                      </m:sub>
                    </m:sSub>
                  </m:oMath>
                </a14:m>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如图所示，总电压与总电流有个相位差，总电压与相位差为：</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矩形 17"/>
              <p:cNvSpPr>
                <a:spLocks noRot="1" noChangeAspect="1" noMove="1" noResize="1" noEditPoints="1" noAdjustHandles="1" noChangeArrowheads="1" noChangeShapeType="1" noTextEdit="1"/>
              </p:cNvSpPr>
              <p:nvPr>
                <p:custDataLst>
                  <p:tags r:id="rId3"/>
                </p:custDataLst>
              </p:nvPr>
            </p:nvSpPr>
            <p:spPr>
              <a:xfrm>
                <a:off x="166370" y="1540510"/>
                <a:ext cx="8780780" cy="829945"/>
              </a:xfrm>
              <a:prstGeom prst="rect">
                <a:avLst/>
              </a:prstGeom>
              <a:blipFill rotWithShape="1">
                <a:blip r:embed="rId4"/>
                <a:stretch>
                  <a:fillRect/>
                </a:stretch>
              </a:blipFill>
            </p:spPr>
            <p:txBody>
              <a:bodyPr/>
              <a:lstStyle/>
              <a:p>
                <a:r>
                  <a:rPr lang="zh-CN" altLang="en-US">
                    <a:noFill/>
                  </a:rPr>
                  <a:t> </a:t>
                </a:r>
              </a:p>
            </p:txBody>
          </p:sp>
        </mc:Fallback>
      </mc:AlternateContent>
      <p:pic>
        <p:nvPicPr>
          <p:cNvPr id="20" name="图片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131" y="2564576"/>
            <a:ext cx="2499247" cy="212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26"/>
          <p:cNvSpPr txBox="1">
            <a:spLocks noChangeArrowheads="1"/>
          </p:cNvSpPr>
          <p:nvPr>
            <p:custDataLst>
              <p:tags r:id="rId6"/>
            </p:custDataLst>
          </p:nvPr>
        </p:nvSpPr>
        <p:spPr bwMode="auto">
          <a:xfrm>
            <a:off x="433569" y="5253575"/>
            <a:ext cx="43926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dk1"/>
                </a:solidFill>
                <a:latin typeface="黑体" panose="02010609060101010101" pitchFamily="49" charset="-122"/>
                <a:ea typeface="黑体" panose="02010609060101010101" pitchFamily="49" charset="-122"/>
              </a:rPr>
              <a:t>从图中还可以看出：</a:t>
            </a:r>
            <a:endParaRPr lang="zh-CN" altLang="en-US" sz="2400" b="1" dirty="0">
              <a:solidFill>
                <a:schemeClr val="dk1"/>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0" y="885825"/>
            <a:ext cx="4572000" cy="460375"/>
          </a:xfrm>
          <a:prstGeom prst="rect">
            <a:avLst/>
          </a:prstGeom>
          <a:noFill/>
        </p:spPr>
        <p:txBody>
          <a:bodyPr wrap="square" rtlCol="0" anchor="t">
            <a:spAutoFit/>
          </a:bodyPr>
          <a:p>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RLC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并联电路电流的关系</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5" name="文本框 4"/>
              <p:cNvSpPr txBox="1"/>
              <p:nvPr/>
            </p:nvSpPr>
            <p:spPr>
              <a:xfrm>
                <a:off x="3049206" y="2695829"/>
                <a:ext cx="5078730" cy="707390"/>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p>
                        <m:sSupPr>
                          <m:ctrlPr>
                            <a:rPr lang="en-US" altLang="zh-CN" i="1">
                              <a:latin typeface="Cambria Math" panose="02040503050406030204" pitchFamily="18" charset="0"/>
                              <a:cs typeface="Cambria Math" panose="02040503050406030204" pitchFamily="18" charset="0"/>
                            </a:rPr>
                          </m:ctrlPr>
                        </m:sSupPr>
                        <m:e>
                          <m:r>
                            <a:rPr lang="en-US" altLang="zh-CN" i="1">
                              <a:latin typeface="Cambria Math" panose="02040503050406030204" pitchFamily="18" charset="0"/>
                              <a:cs typeface="Cambria Math" panose="02040503050406030204" pitchFamily="18" charset="0"/>
                            </a:rPr>
                            <m:t>𝜑</m:t>
                          </m:r>
                        </m:e>
                        <m:sup>
                          <m:r>
                            <a:rPr lang="en-US" altLang="zh-CN" i="1">
                              <a:latin typeface="Cambria Math" panose="02040503050406030204" pitchFamily="18" charset="0"/>
                              <a:cs typeface="Cambria Math" panose="02040503050406030204" pitchFamily="18" charset="0"/>
                            </a:rPr>
                            <m:t>’</m:t>
                          </m:r>
                        </m:sup>
                      </m:sSup>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𝑎𝑟𝑐𝑡𝑎𝑛</m:t>
                      </m:r>
                      <m:f>
                        <m:fPr>
                          <m:ctrlPr>
                            <a:rPr lang="en-US" altLang="zh-CN" i="1">
                              <a:latin typeface="Cambria Math" panose="02040503050406030204" pitchFamily="18" charset="0"/>
                              <a:cs typeface="Cambria Math" panose="02040503050406030204" pitchFamily="18" charset="0"/>
                            </a:rPr>
                          </m:ctrlPr>
                        </m:fPr>
                        <m:num>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𝐶</m:t>
                                  </m:r>
                                </m:sub>
                              </m:sSub>
                            </m:e>
                          </m:acc>
                          <m:r>
                            <a:rPr lang="en-US" altLang="zh-CN" i="1">
                              <a:latin typeface="Cambria Math" panose="02040503050406030204" pitchFamily="18" charset="0"/>
                              <a:cs typeface="Cambria Math" panose="02040503050406030204" pitchFamily="18" charset="0"/>
                            </a:rPr>
                            <m:t>−</m:t>
                          </m:r>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𝐿</m:t>
                                  </m:r>
                                </m:sub>
                              </m:sSub>
                            </m:e>
                          </m:acc>
                        </m:num>
                        <m:den>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𝑅</m:t>
                                  </m:r>
                                </m:sub>
                              </m:sSub>
                            </m:e>
                          </m:acc>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𝑎𝑟𝑐𝑡𝑎𝑛</m:t>
                      </m:r>
                      <m:f>
                        <m:fPr>
                          <m:ctrlPr>
                            <a:rPr lang="en-US" altLang="zh-CN" i="1">
                              <a:latin typeface="Cambria Math" panose="02040503050406030204" pitchFamily="18" charset="0"/>
                              <a:cs typeface="Cambria Math" panose="02040503050406030204" pitchFamily="18" charset="0"/>
                            </a:rPr>
                          </m:ctrlPr>
                        </m:fPr>
                        <m:num>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𝐶</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𝐵</m:t>
                              </m:r>
                            </m:e>
                            <m:sub>
                              <m:r>
                                <a:rPr lang="en-US" altLang="zh-CN" i="1">
                                  <a:latin typeface="Cambria Math" panose="02040503050406030204" pitchFamily="18" charset="0"/>
                                  <a:cs typeface="Cambria Math" panose="02040503050406030204" pitchFamily="18" charset="0"/>
                                </a:rPr>
                                <m:t>𝐿</m:t>
                              </m:r>
                            </m:sub>
                          </m:sSub>
                        </m:num>
                        <m:den>
                          <m:r>
                            <a:rPr lang="en-US" altLang="zh-CN" i="1">
                              <a:latin typeface="Cambria Math" panose="02040503050406030204" pitchFamily="18" charset="0"/>
                              <a:cs typeface="Cambria Math" panose="02040503050406030204" pitchFamily="18" charset="0"/>
                            </a:rPr>
                            <m:t>𝐺</m:t>
                          </m:r>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𝑎𝑟𝑐𝑡𝑎𝑛</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𝐵</m:t>
                          </m:r>
                        </m:num>
                        <m:den>
                          <m:r>
                            <a:rPr lang="en-US" altLang="zh-CN" i="1">
                              <a:latin typeface="Cambria Math" panose="02040503050406030204" pitchFamily="18" charset="0"/>
                              <a:cs typeface="Cambria Math" panose="02040503050406030204" pitchFamily="18" charset="0"/>
                            </a:rPr>
                            <m:t>𝐺</m:t>
                          </m:r>
                        </m:den>
                      </m:f>
                    </m:oMath>
                  </m:oMathPara>
                </a14:m>
                <a:endParaRPr lang="zh-CN" altLang="en-US"/>
              </a:p>
            </p:txBody>
          </p:sp>
        </mc:Choice>
        <mc:Fallback>
          <p:sp>
            <p:nvSpPr>
              <p:cNvPr id="5" name="文本框 4"/>
              <p:cNvSpPr txBox="1">
                <a:spLocks noRot="1" noChangeAspect="1" noMove="1" noResize="1" noEditPoints="1" noAdjustHandles="1" noChangeArrowheads="1" noChangeShapeType="1" noTextEdit="1"/>
              </p:cNvSpPr>
              <p:nvPr/>
            </p:nvSpPr>
            <p:spPr>
              <a:xfrm>
                <a:off x="3049206" y="2695829"/>
                <a:ext cx="5078730" cy="707390"/>
              </a:xfrm>
              <a:prstGeom prst="rect">
                <a:avLst/>
              </a:prstGeom>
              <a:blipFill rotWithShape="1">
                <a:blip r:embed="rId7"/>
                <a:stretch>
                  <a:fillRect l="-11" t="-36" r="11"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3069590" y="3658870"/>
                <a:ext cx="4572000" cy="833755"/>
              </a:xfrm>
              <a:prstGeom prst="rect">
                <a:avLst/>
              </a:prstGeom>
              <a:noFill/>
            </p:spPr>
            <p:txBody>
              <a:bodyPr wrap="square" rtlCol="0" anchor="t">
                <a:spAutoFit/>
              </a:bodyPr>
              <a:p>
                <a:pPr algn="l">
                  <a:buClrTx/>
                  <a:buSzTx/>
                  <a:buFontTx/>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上式中</a:t>
                </a:r>
                <a14:m>
                  <m:oMath xmlns:m="http://schemas.openxmlformats.org/officeDocument/2006/math">
                    <m:sSup>
                      <m:sSupPr>
                        <m:ctrlPr>
                          <a:rPr lang="en-US" altLang="zh-CN" sz="2400" i="1">
                            <a:latin typeface="Cambria Math" panose="02040503050406030204" pitchFamily="18" charset="0"/>
                            <a:cs typeface="Cambria Math" panose="02040503050406030204" pitchFamily="18" charset="0"/>
                          </a:rPr>
                        </m:ctrlPr>
                      </m:sSupPr>
                      <m:e>
                        <m:r>
                          <a:rPr lang="en-US" altLang="zh-CN" sz="2400" i="1">
                            <a:latin typeface="Cambria Math" panose="02040503050406030204" pitchFamily="18" charset="0"/>
                            <a:cs typeface="Cambria Math" panose="02040503050406030204" pitchFamily="18" charset="0"/>
                          </a:rPr>
                          <m:t>𝜑</m:t>
                        </m:r>
                      </m:e>
                      <m:sup>
                        <m:r>
                          <a:rPr lang="en-US" altLang="zh-CN" sz="2400" i="1">
                            <a:latin typeface="Cambria Math" panose="02040503050406030204" pitchFamily="18" charset="0"/>
                            <a:cs typeface="Cambria Math" panose="02040503050406030204" pitchFamily="18" charset="0"/>
                          </a:rPr>
                          <m:t>’</m:t>
                        </m:r>
                      </m:sup>
                    </m:sSup>
                  </m:oMath>
                </a14:m>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叫做导纳角。</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buClrTx/>
                  <a:buSzTx/>
                  <a:buFontTx/>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从相量图中不难得到：</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3069590" y="3658870"/>
                <a:ext cx="4572000" cy="833755"/>
              </a:xfrm>
              <a:prstGeom prst="rect">
                <a:avLst/>
              </a:prstGeom>
              <a:blipFill rotWithShape="1">
                <a:blip r:embed="rId8"/>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p:cNvSpPr txBox="1"/>
              <p:nvPr/>
            </p:nvSpPr>
            <p:spPr>
              <a:xfrm>
                <a:off x="4156710" y="4603115"/>
                <a:ext cx="2884170" cy="650240"/>
              </a:xfrm>
              <a:prstGeom prst="rect">
                <a:avLst/>
              </a:prstGeom>
              <a:solidFill>
                <a:schemeClr val="bg1"/>
              </a:solid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𝐼</m:t>
                      </m:r>
                      <m:r>
                        <a:rPr lang="en-US" altLang="zh-CN" b="0" i="1" smtClean="0">
                          <a:latin typeface="Cambria Math" panose="02040503050406030204" pitchFamily="18" charset="0"/>
                        </a:rPr>
                        <m:t>=</m:t>
                      </m:r>
                      <m:rad>
                        <m:radPr>
                          <m:degHide m:val="on"/>
                          <m:ctrlPr>
                            <a:rPr lang="en-US" altLang="zh-CN" b="0" i="1" smtClean="0">
                              <a:latin typeface="Cambria Math" panose="02040503050406030204" pitchFamily="18" charset="0"/>
                            </a:rPr>
                          </m:ctrlPr>
                        </m:radPr>
                        <m:deg/>
                        <m:e>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𝑅</m:t>
                              </m:r>
                            </m:sub>
                            <m:sup>
                              <m:r>
                                <a:rPr lang="en-US" altLang="zh-CN" b="0" i="1" smtClean="0">
                                  <a:latin typeface="Cambria Math" panose="02040503050406030204" pitchFamily="18" charset="0"/>
                                </a:rPr>
                                <m:t>2</m:t>
                              </m:r>
                            </m:sup>
                          </m:sSub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cs typeface="Cambria Math" panose="02040503050406030204" pitchFamily="18" charset="0"/>
                                </a:rPr>
                              </m:ctrlPr>
                            </m:sSupPr>
                            <m:e>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cs typeface="Cambria Math" panose="02040503050406030204" pitchFamily="18" charset="0"/>
                                    </a:rPr>
                                  </m:ctrlPr>
                                </m:sSubPr>
                                <m:e>
                                  <m:r>
                                    <a:rPr lang="en-US" altLang="zh-CN" b="0" i="1" smtClean="0">
                                      <a:latin typeface="Cambria Math" panose="02040503050406030204" pitchFamily="18" charset="0"/>
                                      <a:cs typeface="Cambria Math" panose="02040503050406030204" pitchFamily="18" charset="0"/>
                                    </a:rPr>
                                    <m:t>𝐼</m:t>
                                  </m:r>
                                </m:e>
                                <m:sub>
                                  <m:r>
                                    <a:rPr lang="en-US" altLang="zh-CN" b="0" i="1" smtClean="0">
                                      <a:latin typeface="Cambria Math" panose="02040503050406030204" pitchFamily="18" charset="0"/>
                                      <a:cs typeface="Cambria Math" panose="02040503050406030204" pitchFamily="18" charset="0"/>
                                    </a:rPr>
                                    <m:t>𝐶</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cs typeface="Cambria Math" panose="02040503050406030204" pitchFamily="18" charset="0"/>
                                    </a:rPr>
                                  </m:ctrlPr>
                                </m:sSubPr>
                                <m:e>
                                  <m:r>
                                    <a:rPr lang="en-US" altLang="zh-CN" b="0" i="1" smtClean="0">
                                      <a:latin typeface="Cambria Math" panose="02040503050406030204" pitchFamily="18" charset="0"/>
                                      <a:cs typeface="Cambria Math" panose="02040503050406030204" pitchFamily="18" charset="0"/>
                                    </a:rPr>
                                    <m:t>𝐼</m:t>
                                  </m:r>
                                </m:e>
                                <m:sub>
                                  <m:r>
                                    <a:rPr lang="en-US" altLang="zh-CN" b="0" i="1" smtClean="0">
                                      <a:latin typeface="Cambria Math" panose="02040503050406030204" pitchFamily="18" charset="0"/>
                                      <a:cs typeface="Cambria Math" panose="02040503050406030204" pitchFamily="18" charset="0"/>
                                    </a:rPr>
                                    <m:t>𝐿</m:t>
                                  </m:r>
                                </m:sub>
                              </m:sSub>
                              <m:r>
                                <a:rPr lang="en-US" altLang="zh-CN" b="0" i="1" smtClean="0">
                                  <a:latin typeface="Cambria Math" panose="02040503050406030204" pitchFamily="18" charset="0"/>
                                </a:rPr>
                                <m:t>)</m:t>
                              </m:r>
                            </m:e>
                            <m:sup>
                              <m:r>
                                <a:rPr lang="en-US" altLang="zh-CN" b="0" i="1" smtClean="0">
                                  <a:latin typeface="Cambria Math" panose="02040503050406030204" pitchFamily="18" charset="0"/>
                                  <a:cs typeface="Cambria Math" panose="02040503050406030204" pitchFamily="18" charset="0"/>
                                </a:rPr>
                                <m:t>2</m:t>
                              </m:r>
                            </m:sup>
                          </m:sSup>
                        </m:e>
                      </m:rad>
                    </m:oMath>
                  </m:oMathPara>
                </a14:m>
                <a:endParaRPr lang="zh-CN" altLang="en-US" dirty="0"/>
              </a:p>
            </p:txBody>
          </p:sp>
        </mc:Choice>
        <mc:Fallback>
          <p:sp>
            <p:nvSpPr>
              <p:cNvPr id="17" name="文本框 16"/>
              <p:cNvSpPr txBox="1">
                <a:spLocks noRot="1" noChangeAspect="1" noMove="1" noResize="1" noEditPoints="1" noAdjustHandles="1" noChangeArrowheads="1" noChangeShapeType="1" noTextEdit="1"/>
              </p:cNvSpPr>
              <p:nvPr/>
            </p:nvSpPr>
            <p:spPr>
              <a:xfrm>
                <a:off x="4156710" y="4603115"/>
                <a:ext cx="2884170" cy="650240"/>
              </a:xfrm>
              <a:prstGeom prst="rect">
                <a:avLst/>
              </a:prstGeom>
              <a:blipFill rotWithShape="1">
                <a:blip r:embed="rId9"/>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3049206" y="6035929"/>
                <a:ext cx="1011555" cy="36512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𝑅</m:t>
                              </m:r>
                            </m:sub>
                          </m:sSub>
                        </m:e>
                      </m:acc>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𝐺</m:t>
                      </m:r>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𝑈</m:t>
                          </m:r>
                        </m:e>
                      </m:acc>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3049206" y="6035929"/>
                <a:ext cx="1011555" cy="365125"/>
              </a:xfrm>
              <a:prstGeom prst="rect">
                <a:avLst/>
              </a:prstGeom>
              <a:blipFill rotWithShape="1">
                <a:blip r:embed="rId10"/>
                <a:stretch>
                  <a:fillRect l="-56" t="-70" r="56" b="7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4395406" y="6055614"/>
                <a:ext cx="1455420" cy="36639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𝐶</m:t>
                              </m:r>
                            </m:sub>
                          </m:sSub>
                        </m:e>
                      </m:acc>
                      <m:r>
                        <a:rPr lang="en-US" altLang="zh-CN" i="1">
                          <a:latin typeface="Cambria Math" panose="02040503050406030204" pitchFamily="18" charset="0"/>
                          <a:cs typeface="Cambria Math" panose="02040503050406030204" pitchFamily="18" charset="0"/>
                        </a:rPr>
                        <m:t>+</m:t>
                      </m:r>
                      <m:acc>
                        <m:accPr>
                          <m:chr m:val="̇"/>
                          <m:ctrlPr>
                            <a:rPr lang="en-US" altLang="zh-CN" i="1">
                              <a:latin typeface="Cambria Math" panose="02040503050406030204" pitchFamily="18" charset="0"/>
                              <a:cs typeface="Cambria Math" panose="02040503050406030204" pitchFamily="18" charset="0"/>
                            </a:rPr>
                          </m:ctrlPr>
                        </m:acc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𝐿</m:t>
                              </m:r>
                            </m:sub>
                          </m:sSub>
                        </m:e>
                      </m:acc>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𝐵</m:t>
                      </m:r>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𝑈</m:t>
                          </m:r>
                        </m:e>
                      </m:acc>
                    </m:oMath>
                  </m:oMathPara>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4395406" y="6055614"/>
                <a:ext cx="1455420" cy="366395"/>
              </a:xfrm>
              <a:prstGeom prst="rect">
                <a:avLst/>
              </a:prstGeom>
              <a:blipFill rotWithShape="1">
                <a:blip r:embed="rId11"/>
                <a:stretch>
                  <a:fillRect l="-39" t="-69" r="39" b="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p:cNvSpPr txBox="1"/>
              <p:nvPr/>
            </p:nvSpPr>
            <p:spPr>
              <a:xfrm>
                <a:off x="6185471" y="6044819"/>
                <a:ext cx="1044575" cy="35750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𝐼</m:t>
                          </m:r>
                        </m:e>
                      </m:acc>
                      <m:r>
                        <a:rPr lang="en-US" altLang="zh-CN" i="1">
                          <a:latin typeface="Cambria Math" panose="02040503050406030204" pitchFamily="18" charset="0"/>
                          <a:cs typeface="Cambria Math" panose="02040503050406030204" pitchFamily="18" charset="0"/>
                        </a:rPr>
                        <m:t>=</m:t>
                      </m:r>
                      <m:d>
                        <m:dPr>
                          <m:begChr m:val="|"/>
                          <m:endChr m:val="|"/>
                          <m:ctrlPr>
                            <a:rPr lang="en-US" altLang="zh-CN" i="1">
                              <a:latin typeface="Cambria Math" panose="02040503050406030204" pitchFamily="18" charset="0"/>
                              <a:cs typeface="Cambria Math" panose="02040503050406030204" pitchFamily="18" charset="0"/>
                            </a:rPr>
                          </m:ctrlPr>
                        </m:dPr>
                        <m:e>
                          <m:r>
                            <a:rPr lang="en-US" altLang="zh-CN" i="1">
                              <a:latin typeface="Cambria Math" panose="02040503050406030204" pitchFamily="18" charset="0"/>
                              <a:cs typeface="Cambria Math" panose="02040503050406030204" pitchFamily="18" charset="0"/>
                            </a:rPr>
                            <m:t>𝑌</m:t>
                          </m:r>
                        </m:e>
                      </m:d>
                      <m:acc>
                        <m:accPr>
                          <m:chr m:val="̇"/>
                          <m:ctrlPr>
                            <a:rPr lang="en-US" altLang="zh-CN" i="1">
                              <a:latin typeface="Cambria Math" panose="02040503050406030204" pitchFamily="18" charset="0"/>
                              <a:cs typeface="Cambria Math" panose="02040503050406030204" pitchFamily="18" charset="0"/>
                            </a:rPr>
                          </m:ctrlPr>
                        </m:accPr>
                        <m:e>
                          <m:r>
                            <a:rPr lang="en-US" altLang="zh-CN" i="1">
                              <a:latin typeface="Cambria Math" panose="02040503050406030204" pitchFamily="18" charset="0"/>
                              <a:cs typeface="Cambria Math" panose="02040503050406030204" pitchFamily="18" charset="0"/>
                            </a:rPr>
                            <m:t>𝑈</m:t>
                          </m:r>
                        </m:e>
                      </m:acc>
                    </m:oMath>
                  </m:oMathPara>
                </a14:m>
                <a:endParaRPr lang="zh-CN" altLang="en-US"/>
              </a:p>
            </p:txBody>
          </p:sp>
        </mc:Choice>
        <mc:Fallback>
          <p:sp>
            <p:nvSpPr>
              <p:cNvPr id="13" name="文本框 12"/>
              <p:cNvSpPr txBox="1">
                <a:spLocks noRot="1" noChangeAspect="1" noMove="1" noResize="1" noEditPoints="1" noAdjustHandles="1" noChangeArrowheads="1" noChangeShapeType="1" noTextEdit="1"/>
              </p:cNvSpPr>
              <p:nvPr/>
            </p:nvSpPr>
            <p:spPr>
              <a:xfrm>
                <a:off x="6185471" y="6044819"/>
                <a:ext cx="1044575" cy="357505"/>
              </a:xfrm>
              <a:prstGeom prst="rect">
                <a:avLst/>
              </a:prstGeom>
              <a:blipFill rotWithShape="1">
                <a:blip r:embed="rId12"/>
                <a:stretch>
                  <a:fillRect l="-55" t="-71" r="55" b="71"/>
                </a:stretch>
              </a:blipFill>
            </p:spPr>
            <p:txBody>
              <a:bodyPr/>
              <a:lstStyle/>
              <a:p>
                <a:r>
                  <a:rPr lang="zh-CN" altLang="en-US">
                    <a:noFill/>
                  </a:rPr>
                  <a:t> </a:t>
                </a:r>
              </a:p>
            </p:txBody>
          </p:sp>
        </mc:Fallback>
      </mc:AlternateContent>
    </p:spTree>
    <p:custDataLst>
      <p:tags r:id="rId1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文本框 6"/>
          <p:cNvSpPr txBox="1">
            <a:spLocks noChangeArrowheads="1"/>
          </p:cNvSpPr>
          <p:nvPr>
            <p:custDataLst>
              <p:tags r:id="rId2"/>
            </p:custDataLst>
          </p:nvPr>
        </p:nvSpPr>
        <p:spPr bwMode="auto">
          <a:xfrm>
            <a:off x="509803" y="1452478"/>
            <a:ext cx="8156836"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sz="2400" i="1"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RLC</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并联电路的功率的计算与</a:t>
            </a:r>
            <a:r>
              <a:rPr lang="en-US" altLang="zh-CN" sz="2400" i="1"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RLC</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串联电路的计算相同。</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0" y="885825"/>
            <a:ext cx="4572000" cy="460375"/>
          </a:xfrm>
          <a:prstGeom prst="rect">
            <a:avLst/>
          </a:prstGeom>
          <a:noFill/>
        </p:spPr>
        <p:txBody>
          <a:bodyPr wrap="square" rtlCol="0" anchor="t">
            <a:spAutoFit/>
          </a:bodyPr>
          <a:p>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串联电路的功率</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12" name="文本框 11"/>
              <p:cNvSpPr txBox="1"/>
              <p:nvPr/>
            </p:nvSpPr>
            <p:spPr>
              <a:xfrm>
                <a:off x="2098040" y="2078355"/>
                <a:ext cx="4145915" cy="1476375"/>
              </a:xfrm>
              <a:prstGeom prst="rect">
                <a:avLst/>
              </a:prstGeom>
              <a:solidFill>
                <a:srgbClr val="FFC000"/>
              </a:solidFill>
            </p:spPr>
            <p:txBody>
              <a:bodyPr wrap="square">
                <a:spAutoFit/>
              </a:bodyPr>
              <a:p>
                <a:pPr>
                  <a:lnSpc>
                    <a:spcPct val="150000"/>
                  </a:lnSpc>
                </a:pPr>
                <a14:m>
                  <m:oMathPara xmlns:m="http://schemas.openxmlformats.org/officeDocument/2006/math">
                    <m:oMathParaPr>
                      <m:jc m:val="centerGroup"/>
                    </m:oMathParaPr>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𝒑</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𝒖𝒊</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000" b="1" i="1" smtClean="0">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𝑼</m:t>
                          </m:r>
                        </m:e>
                        <m:sub>
                          <m:r>
                            <a:rPr lang="en-US" altLang="zh-CN" sz="2000" b="1" i="1" smtClean="0">
                              <a:solidFill>
                                <a:schemeClr val="dk1">
                                  <a:lumMod val="85000"/>
                                  <a:lumOff val="15000"/>
                                </a:schemeClr>
                              </a:solidFill>
                              <a:latin typeface="Cambria Math" panose="02040503050406030204" pitchFamily="18" charset="0"/>
                            </a:rPr>
                            <m:t>𝒎</m:t>
                          </m:r>
                        </m:sub>
                      </m:sSub>
                      <m:sSub>
                        <m:sSubPr>
                          <m:ctrlPr>
                            <a:rPr lang="en-US" altLang="zh-CN" sz="2000" b="1" i="1" smtClean="0">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𝑰</m:t>
                          </m:r>
                        </m:e>
                        <m:sub>
                          <m:r>
                            <a:rPr lang="en-US" altLang="zh-CN" sz="2000" b="1" i="1" smtClean="0">
                              <a:solidFill>
                                <a:schemeClr val="dk1">
                                  <a:lumMod val="85000"/>
                                  <a:lumOff val="15000"/>
                                </a:schemeClr>
                              </a:solidFill>
                              <a:latin typeface="Cambria Math" panose="02040503050406030204" pitchFamily="18" charset="0"/>
                            </a:rPr>
                            <m:t>𝒎</m:t>
                          </m:r>
                        </m:sub>
                      </m:sSub>
                      <m:r>
                        <a:rPr lang="en-US" altLang="zh-CN" sz="2000" b="1" i="1" smtClean="0">
                          <a:solidFill>
                            <a:schemeClr val="dk1">
                              <a:lumMod val="85000"/>
                              <a:lumOff val="15000"/>
                            </a:schemeClr>
                          </a:solidFill>
                          <a:latin typeface="Cambria Math" panose="02040503050406030204" pitchFamily="18" charset="0"/>
                        </a:rPr>
                        <m:t>𝒔𝒊𝒏</m:t>
                      </m:r>
                      <m:r>
                        <a:rPr lang="zh-CN" altLang="en-US" sz="2000" b="1" i="1" smtClean="0">
                          <a:solidFill>
                            <a:schemeClr val="dk1">
                              <a:lumMod val="85000"/>
                              <a:lumOff val="15000"/>
                            </a:schemeClr>
                          </a:solidFill>
                          <a:latin typeface="Cambria Math" panose="02040503050406030204" pitchFamily="18" charset="0"/>
                        </a:rPr>
                        <m:t>𝝎</m:t>
                      </m:r>
                      <m:r>
                        <a:rPr lang="en-US" altLang="zh-CN" sz="2000" b="1" i="1" smtClean="0">
                          <a:solidFill>
                            <a:schemeClr val="dk1">
                              <a:lumMod val="85000"/>
                              <a:lumOff val="15000"/>
                            </a:schemeClr>
                          </a:solidFill>
                          <a:latin typeface="Cambria Math" panose="02040503050406030204" pitchFamily="18" charset="0"/>
                        </a:rPr>
                        <m:t>𝒕𝒔𝒊𝒏</m:t>
                      </m:r>
                      <m:d>
                        <m:dPr>
                          <m:ctrlPr>
                            <a:rPr lang="en-US" altLang="zh-CN" sz="2000" b="1" i="1" smtClean="0">
                              <a:solidFill>
                                <a:schemeClr val="dk1">
                                  <a:lumMod val="85000"/>
                                  <a:lumOff val="15000"/>
                                </a:schemeClr>
                              </a:solidFill>
                              <a:latin typeface="Cambria Math" panose="02040503050406030204" pitchFamily="18" charset="0"/>
                            </a:rPr>
                          </m:ctrlPr>
                        </m:dPr>
                        <m:e>
                          <m:r>
                            <a:rPr lang="zh-CN" altLang="en-US" sz="2000" b="1" i="1" smtClean="0">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smtClean="0">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m:oMathPara>
                </a14:m>
                <a:endParaRPr lang="en-US" altLang="zh-CN" sz="2000" b="1" i="1" dirty="0">
                  <a:solidFill>
                    <a:schemeClr val="dk1">
                      <a:lumMod val="85000"/>
                      <a:lumOff val="15000"/>
                    </a:schemeClr>
                  </a:solidFill>
                  <a:latin typeface="Cambria Math" panose="02040503050406030204" pitchFamily="18" charset="0"/>
                </a:endParaRPr>
              </a:p>
              <a:p>
                <a:pPr>
                  <a:lnSpc>
                    <a:spcPct val="150000"/>
                  </a:lnSpc>
                </a:pP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rPr>
                      <m:t>    =</m:t>
                    </m:r>
                    <m:r>
                      <a:rPr lang="en-US" altLang="zh-CN" sz="2000" b="1" i="1" smtClean="0">
                        <a:solidFill>
                          <a:schemeClr val="dk1">
                            <a:lumMod val="85000"/>
                            <a:lumOff val="15000"/>
                          </a:schemeClr>
                        </a:solidFill>
                        <a:latin typeface="Cambria Math" panose="02040503050406030204" pitchFamily="18" charset="0"/>
                      </a:rPr>
                      <m:t>𝑼𝑰</m:t>
                    </m:r>
                    <m:r>
                      <a:rPr lang="en-US" altLang="zh-CN" sz="2000" b="1" i="1" smtClean="0">
                        <a:solidFill>
                          <a:schemeClr val="dk1">
                            <a:lumMod val="85000"/>
                            <a:lumOff val="15000"/>
                          </a:schemeClr>
                        </a:solidFill>
                        <a:latin typeface="Cambria Math" panose="02040503050406030204" pitchFamily="18" charset="0"/>
                      </a:rPr>
                      <m:t>[</m:t>
                    </m:r>
                    <m:r>
                      <a:rPr lang="en-US" altLang="zh-CN" sz="2000" b="1" i="1" smtClean="0">
                        <a:solidFill>
                          <a:schemeClr val="dk1">
                            <a:lumMod val="85000"/>
                            <a:lumOff val="15000"/>
                          </a:schemeClr>
                        </a:solidFill>
                        <a:latin typeface="Cambria Math" panose="02040503050406030204" pitchFamily="18" charset="0"/>
                      </a:rPr>
                      <m:t>𝒄𝒐𝒔</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oMath>
                </a14:m>
                <a:r>
                  <a:rPr lang="en-US" altLang="zh-CN" sz="2000" b="1" dirty="0">
                    <a:solidFill>
                      <a:schemeClr val="dk1">
                        <a:lumMod val="85000"/>
                        <a:lumOff val="15000"/>
                      </a:schemeClr>
                    </a:solidFill>
                  </a:rPr>
                  <a:t> </a:t>
                </a:r>
                <a14:m>
                  <m:oMath xmlns:m="http://schemas.openxmlformats.org/officeDocument/2006/math">
                    <m:r>
                      <a:rPr lang="en-US" altLang="zh-CN" sz="2000" b="1" i="1">
                        <a:solidFill>
                          <a:schemeClr val="dk1">
                            <a:lumMod val="85000"/>
                            <a:lumOff val="15000"/>
                          </a:schemeClr>
                        </a:solidFill>
                        <a:latin typeface="Cambria Math" panose="02040503050406030204" pitchFamily="18" charset="0"/>
                      </a:rPr>
                      <m:t>𝒄𝒐𝒔</m:t>
                    </m:r>
                  </m:oMath>
                </a14:m>
                <a:r>
                  <a:rPr lang="en-US" altLang="zh-CN" sz="2000" b="1" dirty="0">
                    <a:solidFill>
                      <a:schemeClr val="dk1">
                        <a:lumMod val="85000"/>
                        <a:lumOff val="15000"/>
                      </a:schemeClr>
                    </a:solidFill>
                  </a:rPr>
                  <a:t> </a:t>
                </a:r>
                <a14:m>
                  <m:oMath xmlns:m="http://schemas.openxmlformats.org/officeDocument/2006/math">
                    <m:d>
                      <m:dPr>
                        <m:ctrlPr>
                          <a:rPr lang="en-US" altLang="zh-CN" sz="2000" b="1" i="1">
                            <a:solidFill>
                              <a:schemeClr val="dk1">
                                <a:lumMod val="85000"/>
                                <a:lumOff val="15000"/>
                              </a:schemeClr>
                            </a:solidFill>
                            <a:latin typeface="Cambria Math" panose="02040503050406030204" pitchFamily="18" charset="0"/>
                          </a:rPr>
                        </m:ctrlPr>
                      </m:dPr>
                      <m:e>
                        <m:r>
                          <a:rPr lang="en-US" altLang="zh-CN" sz="2000" b="1" i="1" smtClean="0">
                            <a:solidFill>
                              <a:schemeClr val="dk1">
                                <a:lumMod val="85000"/>
                                <a:lumOff val="15000"/>
                              </a:schemeClr>
                            </a:solidFill>
                            <a:latin typeface="Cambria Math" panose="02040503050406030204" pitchFamily="18" charset="0"/>
                          </a:rPr>
                          <m:t>𝟐</m:t>
                        </m:r>
                        <m:r>
                          <a:rPr lang="zh-CN" altLang="en-US" sz="2000" b="1" i="1">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a14:m>
                <a:r>
                  <a:rPr lang="en-US" altLang="zh-CN" sz="2000">
                    <a:solidFill>
                      <a:schemeClr val="dk1">
                        <a:lumMod val="85000"/>
                        <a:lumOff val="15000"/>
                      </a:schemeClr>
                    </a:solidFill>
                    <a:latin typeface="Cambria Math" panose="02040503050406030204" pitchFamily="18" charset="0"/>
                    <a:cs typeface="黑体" panose="02010609060101010101" pitchFamily="49" charset="-122"/>
                  </a:rPr>
                  <a:t>]</a:t>
                </a:r>
                <a:endParaRPr lang="zh-CN" altLang="en-US" sz="2000" b="1" i="1">
                  <a:solidFill>
                    <a:schemeClr val="dk1">
                      <a:lumMod val="85000"/>
                      <a:lumOff val="15000"/>
                    </a:schemeClr>
                  </a:solidFill>
                  <a:latin typeface="Cambria Math" panose="02040503050406030204" pitchFamily="18" charset="0"/>
                  <a:cs typeface="黑体" panose="02010609060101010101" pitchFamily="49" charset="-122"/>
                </a:endParaRPr>
              </a:p>
              <a:p>
                <a:pPr>
                  <a:lnSpc>
                    <a:spcPct val="150000"/>
                  </a:lnSpc>
                </a:pP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rPr>
                      <m:t>    </m:t>
                    </m:r>
                    <m:r>
                      <a:rPr lang="en-US" altLang="zh-CN" sz="2000" b="1" i="1" smtClean="0">
                        <a:solidFill>
                          <a:schemeClr val="dk1">
                            <a:lumMod val="85000"/>
                            <a:lumOff val="15000"/>
                          </a:schemeClr>
                        </a:solidFill>
                        <a:latin typeface="Cambria Math" panose="02040503050406030204" pitchFamily="18" charset="0"/>
                      </a:rPr>
                      <m:t>=</m:t>
                    </m:r>
                    <m:r>
                      <a:rPr lang="en-US" altLang="zh-CN" sz="2000" b="1" i="1" smtClean="0">
                        <a:solidFill>
                          <a:schemeClr val="dk1">
                            <a:lumMod val="85000"/>
                            <a:lumOff val="15000"/>
                          </a:schemeClr>
                        </a:solidFill>
                        <a:latin typeface="Cambria Math" panose="02040503050406030204" pitchFamily="18" charset="0"/>
                      </a:rPr>
                      <m:t>𝑼𝑰𝒄𝒐𝒔</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oMath>
                </a14:m>
                <a:r>
                  <a:rPr lang="en-US" altLang="zh-CN" sz="2000" b="1" dirty="0">
                    <a:solidFill>
                      <a:schemeClr val="dk1">
                        <a:lumMod val="85000"/>
                        <a:lumOff val="15000"/>
                      </a:schemeClr>
                    </a:solidFill>
                    <a:sym typeface="+mn-ea"/>
                  </a:rPr>
                  <a:t> </a:t>
                </a:r>
                <a14:m>
                  <m:oMath xmlns:m="http://schemas.openxmlformats.org/officeDocument/2006/math">
                    <m:r>
                      <a:rPr lang="en-US" altLang="zh-CN" sz="2000" b="1" i="1">
                        <a:solidFill>
                          <a:schemeClr val="dk1">
                            <a:lumMod val="85000"/>
                            <a:lumOff val="15000"/>
                          </a:schemeClr>
                        </a:solidFill>
                        <a:latin typeface="Cambria Math" panose="02040503050406030204" pitchFamily="18" charset="0"/>
                      </a:rPr>
                      <m:t>𝑼𝑰𝒄𝒐𝒔</m:t>
                    </m:r>
                  </m:oMath>
                </a14:m>
                <a:r>
                  <a:rPr lang="en-US" altLang="zh-CN" sz="2000" b="1" dirty="0">
                    <a:solidFill>
                      <a:schemeClr val="dk1">
                        <a:lumMod val="85000"/>
                        <a:lumOff val="15000"/>
                      </a:schemeClr>
                    </a:solidFill>
                    <a:sym typeface="+mn-ea"/>
                  </a:rPr>
                  <a:t> </a:t>
                </a:r>
                <a14:m>
                  <m:oMath xmlns:m="http://schemas.openxmlformats.org/officeDocument/2006/math">
                    <m:d>
                      <m:dPr>
                        <m:ctrlPr>
                          <a:rPr lang="en-US" altLang="zh-CN" sz="2000" b="1" i="1">
                            <a:solidFill>
                              <a:schemeClr val="dk1">
                                <a:lumMod val="85000"/>
                                <a:lumOff val="15000"/>
                              </a:schemeClr>
                            </a:solidFill>
                            <a:latin typeface="Cambria Math" panose="02040503050406030204" pitchFamily="18" charset="0"/>
                          </a:rPr>
                        </m:ctrlPr>
                      </m:dPr>
                      <m:e>
                        <m:r>
                          <a:rPr lang="en-US" altLang="zh-CN" sz="2000" b="1" i="1" smtClean="0">
                            <a:solidFill>
                              <a:schemeClr val="dk1">
                                <a:lumMod val="85000"/>
                                <a:lumOff val="15000"/>
                              </a:schemeClr>
                            </a:solidFill>
                            <a:latin typeface="Cambria Math" panose="02040503050406030204" pitchFamily="18" charset="0"/>
                          </a:rPr>
                          <m:t>𝟐</m:t>
                        </m:r>
                        <m:r>
                          <a:rPr lang="zh-CN" altLang="en-US" sz="2000" b="1" i="1">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a:rPr lang="en-US" altLang="zh-CN" sz="2000" b="1" i="1">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cs typeface="黑体" panose="02010609060101010101" pitchFamily="49" charset="-122"/>
                          </a:rPr>
                          <m:t>𝝋</m:t>
                        </m:r>
                      </m:e>
                    </m:d>
                  </m:oMath>
                </a14:m>
                <a:endParaRPr lang="en-US" altLang="zh-CN" sz="2000" b="1" i="1" dirty="0">
                  <a:solidFill>
                    <a:schemeClr val="dk1">
                      <a:lumMod val="85000"/>
                      <a:lumOff val="15000"/>
                    </a:schemeClr>
                  </a:solidFill>
                  <a:latin typeface="Cambria Math" panose="02040503050406030204" pitchFamily="18"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2098040" y="2078355"/>
                <a:ext cx="4145915" cy="1476375"/>
              </a:xfrm>
              <a:prstGeom prst="rect">
                <a:avLst/>
              </a:prstGeom>
              <a:blipFill rotWithShape="1">
                <a:blip r:embed="rId3"/>
                <a:stretch>
                  <a:fillRect/>
                </a:stretch>
              </a:blipFill>
            </p:spPr>
            <p:txBody>
              <a:bodyPr/>
              <a:lstStyle/>
              <a:p>
                <a:r>
                  <a:rPr lang="zh-CN" altLang="en-US">
                    <a:noFill/>
                  </a:rPr>
                  <a:t> </a:t>
                </a:r>
              </a:p>
            </p:txBody>
          </p:sp>
        </mc:Fallback>
      </mc:AlternateContent>
      <p:sp>
        <p:nvSpPr>
          <p:cNvPr id="5" name="文本框 4"/>
          <p:cNvSpPr txBox="1"/>
          <p:nvPr/>
        </p:nvSpPr>
        <p:spPr>
          <a:xfrm>
            <a:off x="1294130" y="3857625"/>
            <a:ext cx="4572000" cy="398780"/>
          </a:xfrm>
          <a:prstGeom prst="rect">
            <a:avLst/>
          </a:prstGeom>
          <a:noFill/>
        </p:spPr>
        <p:txBody>
          <a:bodyPr wrap="square" rtlCol="0" anchor="t">
            <a:spAutoFit/>
          </a:bodyPr>
          <a:p>
            <a:r>
              <a:rPr lang="zh-CN" altLang="en-US" sz="2000" b="1"/>
              <a:t>平均功率（有功功率）为</a:t>
            </a:r>
            <a:r>
              <a:rPr lang="en-US" altLang="zh-CN" sz="2000" b="1"/>
              <a:t>:</a:t>
            </a:r>
            <a:endParaRPr lang="en-US" altLang="zh-CN" sz="2000" b="1"/>
          </a:p>
        </p:txBody>
      </p:sp>
      <mc:AlternateContent xmlns:mc="http://schemas.openxmlformats.org/markup-compatibility/2006">
        <mc:Choice xmlns:a14="http://schemas.microsoft.com/office/drawing/2010/main" Requires="a14">
          <p:sp>
            <p:nvSpPr>
              <p:cNvPr id="6" name="文本框 5"/>
              <p:cNvSpPr txBox="1"/>
              <p:nvPr/>
            </p:nvSpPr>
            <p:spPr>
              <a:xfrm>
                <a:off x="1863026" y="4496689"/>
                <a:ext cx="6277610" cy="497840"/>
              </a:xfrm>
              <a:prstGeom prst="rect">
                <a:avLst/>
              </a:prstGeom>
              <a:solidFill>
                <a:srgbClr val="FFC000"/>
              </a:solidFill>
            </p:spPr>
            <p:txBody>
              <a:bodyPr wrap="none" rtlCol="0" anchor="t">
                <a:spAutoFit/>
              </a:bodyPr>
              <a:p>
                <a:pPr algn="l"/>
                <a:r>
                  <a:rPr lang="en-US" altLang="zh-CN">
                    <a:latin typeface="Cambria Math" panose="02040503050406030204" pitchFamily="18" charset="0"/>
                    <a:cs typeface="Cambria Math" panose="02040503050406030204" pitchFamily="18" charset="0"/>
                  </a:rPr>
                  <a:t>=</a:t>
                </a:r>
                <a14:m>
                  <m:oMath xmlns:m="http://schemas.openxmlformats.org/officeDocument/2006/math">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r>
                          <a:rPr lang="en-US" altLang="zh-CN" i="1">
                            <a:latin typeface="Cambria Math" panose="02040503050406030204" pitchFamily="18" charset="0"/>
                            <a:cs typeface="Cambria Math" panose="02040503050406030204" pitchFamily="18" charset="0"/>
                          </a:rPr>
                          <m:t>𝑇</m:t>
                        </m:r>
                      </m:den>
                    </m:f>
                    <m:nary>
                      <m:naryPr>
                        <m:limLoc m:val="subSup"/>
                        <m:ctrlPr>
                          <a:rPr lang="en-US" altLang="zh-CN" i="1">
                            <a:latin typeface="Cambria Math" panose="02040503050406030204" pitchFamily="18" charset="0"/>
                            <a:cs typeface="Cambria Math" panose="02040503050406030204" pitchFamily="18" charset="0"/>
                          </a:rPr>
                        </m:ctrlPr>
                      </m:naryPr>
                      <m:sub>
                        <m:r>
                          <a:rPr lang="en-US" altLang="zh-CN" i="1">
                            <a:latin typeface="Cambria Math" panose="02040503050406030204" pitchFamily="18" charset="0"/>
                            <a:cs typeface="Cambria Math" panose="02040503050406030204" pitchFamily="18" charset="0"/>
                          </a:rPr>
                          <m:t>0</m:t>
                        </m:r>
                      </m:sub>
                      <m:sup>
                        <m:r>
                          <a:rPr lang="en-US" altLang="zh-CN" i="1">
                            <a:latin typeface="Cambria Math" panose="02040503050406030204" pitchFamily="18" charset="0"/>
                            <a:cs typeface="Cambria Math" panose="02040503050406030204" pitchFamily="18" charset="0"/>
                          </a:rPr>
                          <m:t>𝑇</m:t>
                        </m:r>
                      </m:sup>
                      <m:e>
                        <m:r>
                          <a:rPr lang="en-US" altLang="zh-CN" i="1">
                            <a:latin typeface="Cambria Math" panose="02040503050406030204" pitchFamily="18" charset="0"/>
                            <a:cs typeface="Cambria Math" panose="02040503050406030204" pitchFamily="18" charset="0"/>
                          </a:rPr>
                          <m:t>𝑝𝑑𝑡</m:t>
                        </m:r>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r>
                              <a:rPr lang="en-US" altLang="zh-CN" i="1">
                                <a:latin typeface="Cambria Math" panose="02040503050406030204" pitchFamily="18" charset="0"/>
                                <a:cs typeface="Cambria Math" panose="02040503050406030204" pitchFamily="18" charset="0"/>
                              </a:rPr>
                              <m:t>𝑇</m:t>
                            </m:r>
                          </m:den>
                        </m:f>
                      </m:e>
                    </m:nary>
                    <m:nary>
                      <m:naryPr>
                        <m:limLoc m:val="subSup"/>
                        <m:ctrlPr>
                          <a:rPr lang="en-US" altLang="zh-CN" i="1">
                            <a:latin typeface="Cambria Math" panose="02040503050406030204" pitchFamily="18" charset="0"/>
                            <a:cs typeface="Cambria Math" panose="02040503050406030204" pitchFamily="18" charset="0"/>
                          </a:rPr>
                        </m:ctrlPr>
                      </m:naryPr>
                      <m:sub>
                        <m:r>
                          <a:rPr lang="en-US" altLang="zh-CN" i="1">
                            <a:latin typeface="Cambria Math" panose="02040503050406030204" pitchFamily="18" charset="0"/>
                            <a:cs typeface="Cambria Math" panose="02040503050406030204" pitchFamily="18" charset="0"/>
                          </a:rPr>
                          <m:t>0</m:t>
                        </m:r>
                      </m:sub>
                      <m:sup>
                        <m:r>
                          <a:rPr lang="en-US" altLang="zh-CN" i="1">
                            <a:latin typeface="Cambria Math" panose="02040503050406030204" pitchFamily="18" charset="0"/>
                            <a:cs typeface="Cambria Math" panose="02040503050406030204" pitchFamily="18" charset="0"/>
                          </a:rPr>
                          <m:t>𝑇</m:t>
                        </m:r>
                      </m:sup>
                      <m:e>
                        <m:d>
                          <m:dPr>
                            <m:begChr m:val="["/>
                            <m:endChr m:val="]"/>
                            <m:ctrlPr>
                              <a:rPr lang="en-US" altLang="zh-CN" i="1">
                                <a:latin typeface="Cambria Math" panose="02040503050406030204" pitchFamily="18" charset="0"/>
                                <a:cs typeface="Cambria Math" panose="02040503050406030204" pitchFamily="18" charset="0"/>
                              </a:rPr>
                            </m:ctrlPr>
                          </m:dPr>
                          <m:e>
                            <m:r>
                              <a:rPr lang="en-US" altLang="zh-CN" b="1" i="1" smtClean="0">
                                <a:solidFill>
                                  <a:schemeClr val="dk1">
                                    <a:lumMod val="85000"/>
                                    <a:lumOff val="15000"/>
                                  </a:schemeClr>
                                </a:solidFill>
                                <a:latin typeface="Cambria Math" panose="02040503050406030204" pitchFamily="18" charset="0"/>
                              </a:rPr>
                              <m:t>𝑼𝑰𝒄𝒐𝒔</m:t>
                            </m:r>
                            <m:r>
                              <a:rPr lang="zh-CN" altLang="en-US" b="1" i="1">
                                <a:solidFill>
                                  <a:schemeClr val="dk1">
                                    <a:lumMod val="85000"/>
                                    <a:lumOff val="15000"/>
                                  </a:schemeClr>
                                </a:solidFill>
                                <a:latin typeface="Cambria Math" panose="02040503050406030204" pitchFamily="18" charset="0"/>
                                <a:cs typeface="黑体" panose="02010609060101010101" pitchFamily="49" charset="-122"/>
                              </a:rPr>
                              <m:t>𝝋</m:t>
                            </m:r>
                            <m:r>
                              <a:rPr lang="en-US" altLang="zh-CN"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b="1" dirty="0">
                                <a:solidFill>
                                  <a:schemeClr val="dk1">
                                    <a:lumMod val="85000"/>
                                    <a:lumOff val="15000"/>
                                  </a:schemeClr>
                                </a:solidFill>
                                <a:latin typeface="Cambria Math" panose="02040503050406030204" pitchFamily="18" charset="0"/>
                                <a:sym typeface="+mn-ea"/>
                              </a:rPr>
                              <m:t> </m:t>
                            </m:r>
                            <m:r>
                              <a:rPr lang="en-US" altLang="zh-CN" b="1" i="1">
                                <a:solidFill>
                                  <a:schemeClr val="dk1">
                                    <a:lumMod val="85000"/>
                                    <a:lumOff val="15000"/>
                                  </a:schemeClr>
                                </a:solidFill>
                                <a:latin typeface="Cambria Math" panose="02040503050406030204" pitchFamily="18" charset="0"/>
                              </a:rPr>
                              <m:t>𝑼𝑰𝒄𝒐𝒔</m:t>
                            </m:r>
                            <m:r>
                              <a:rPr lang="en-US" altLang="zh-CN" b="1" dirty="0">
                                <a:solidFill>
                                  <a:schemeClr val="dk1">
                                    <a:lumMod val="85000"/>
                                    <a:lumOff val="15000"/>
                                  </a:schemeClr>
                                </a:solidFill>
                                <a:latin typeface="Cambria Math" panose="02040503050406030204" pitchFamily="18" charset="0"/>
                                <a:sym typeface="+mn-ea"/>
                              </a:rPr>
                              <m:t> </m:t>
                            </m:r>
                            <m:d>
                              <m:dPr>
                                <m:ctrlPr>
                                  <a:rPr lang="en-US" altLang="zh-CN" b="1" i="1">
                                    <a:solidFill>
                                      <a:schemeClr val="dk1">
                                        <a:lumMod val="85000"/>
                                        <a:lumOff val="15000"/>
                                      </a:schemeClr>
                                    </a:solidFill>
                                    <a:latin typeface="Cambria Math" panose="02040503050406030204" pitchFamily="18" charset="0"/>
                                  </a:rPr>
                                </m:ctrlPr>
                              </m:dPr>
                              <m:e>
                                <m:r>
                                  <a:rPr lang="en-US" altLang="zh-CN" b="1" i="1" smtClean="0">
                                    <a:solidFill>
                                      <a:schemeClr val="dk1">
                                        <a:lumMod val="85000"/>
                                        <a:lumOff val="15000"/>
                                      </a:schemeClr>
                                    </a:solidFill>
                                    <a:latin typeface="Cambria Math" panose="02040503050406030204" pitchFamily="18" charset="0"/>
                                  </a:rPr>
                                  <m:t>𝟐</m:t>
                                </m:r>
                                <m:r>
                                  <a:rPr lang="zh-CN" altLang="en-US" b="1" i="1">
                                    <a:solidFill>
                                      <a:schemeClr val="dk1">
                                        <a:lumMod val="85000"/>
                                        <a:lumOff val="15000"/>
                                      </a:schemeClr>
                                    </a:solidFill>
                                    <a:latin typeface="Cambria Math" panose="02040503050406030204" pitchFamily="18" charset="0"/>
                                  </a:rPr>
                                  <m:t>𝝎</m:t>
                                </m:r>
                                <m:r>
                                  <a:rPr lang="en-US" altLang="zh-CN" b="1" i="1">
                                    <a:solidFill>
                                      <a:schemeClr val="dk1">
                                        <a:lumMod val="85000"/>
                                        <a:lumOff val="15000"/>
                                      </a:schemeClr>
                                    </a:solidFill>
                                    <a:latin typeface="Cambria Math" panose="02040503050406030204" pitchFamily="18" charset="0"/>
                                  </a:rPr>
                                  <m:t>𝒕</m:t>
                                </m:r>
                                <m:r>
                                  <a:rPr lang="en-US" altLang="zh-CN" b="1" i="1">
                                    <a:solidFill>
                                      <a:schemeClr val="dk1">
                                        <a:lumMod val="85000"/>
                                        <a:lumOff val="15000"/>
                                      </a:schemeClr>
                                    </a:solidFill>
                                    <a:latin typeface="Cambria Math" panose="02040503050406030204" pitchFamily="18" charset="0"/>
                                  </a:rPr>
                                  <m:t>+</m:t>
                                </m:r>
                                <m:r>
                                  <a:rPr lang="zh-CN" altLang="en-US" b="1" i="1">
                                    <a:solidFill>
                                      <a:schemeClr val="dk1">
                                        <a:lumMod val="85000"/>
                                        <a:lumOff val="15000"/>
                                      </a:schemeClr>
                                    </a:solidFill>
                                    <a:latin typeface="Cambria Math" panose="02040503050406030204" pitchFamily="18" charset="0"/>
                                    <a:cs typeface="黑体" panose="02010609060101010101" pitchFamily="49" charset="-122"/>
                                  </a:rPr>
                                  <m:t>𝝋</m:t>
                                </m:r>
                              </m:e>
                            </m:d>
                          </m:e>
                        </m:d>
                      </m:e>
                    </m:nary>
                    <m:r>
                      <a:rPr lang="en-US" altLang="zh-CN" i="1">
                        <a:latin typeface="Cambria Math" panose="02040503050406030204" pitchFamily="18" charset="0"/>
                        <a:cs typeface="Cambria Math" panose="02040503050406030204" pitchFamily="18" charset="0"/>
                      </a:rPr>
                      <m:t>𝑑𝑡</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𝑈𝐼𝑐𝑜𝑠</m:t>
                    </m:r>
                    <m:r>
                      <a:rPr lang="en-US" altLang="zh-CN" i="1">
                        <a:latin typeface="Cambria Math" panose="02040503050406030204" pitchFamily="18" charset="0"/>
                        <a:cs typeface="Cambria Math" panose="02040503050406030204" pitchFamily="18" charset="0"/>
                      </a:rPr>
                      <m:t>𝜑</m:t>
                    </m:r>
                  </m:oMath>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1863026" y="4496689"/>
                <a:ext cx="6277610" cy="497840"/>
              </a:xfrm>
              <a:prstGeom prst="rect">
                <a:avLst/>
              </a:prstGeom>
              <a:blipFill rotWithShape="1">
                <a:blip r:embed="rId4"/>
                <a:stretch>
                  <a:fillRect l="-9" t="-51" r="9" b="51"/>
                </a:stretch>
              </a:blipFill>
            </p:spPr>
            <p:txBody>
              <a:bodyPr/>
              <a:lstStyle/>
              <a:p>
                <a:r>
                  <a:rPr lang="zh-CN" altLang="en-US">
                    <a:noFill/>
                  </a:rPr>
                  <a:t> </a:t>
                </a:r>
              </a:p>
            </p:txBody>
          </p:sp>
        </mc:Fallback>
      </mc:AlternateContent>
      <p:sp>
        <p:nvSpPr>
          <p:cNvPr id="7" name="文本框 6"/>
          <p:cNvSpPr txBox="1"/>
          <p:nvPr/>
        </p:nvSpPr>
        <p:spPr>
          <a:xfrm>
            <a:off x="1294130" y="5118100"/>
            <a:ext cx="4572000" cy="398780"/>
          </a:xfrm>
          <a:prstGeom prst="rect">
            <a:avLst/>
          </a:prstGeom>
          <a:noFill/>
        </p:spPr>
        <p:txBody>
          <a:bodyPr wrap="square" rtlCol="0" anchor="t">
            <a:spAutoFit/>
          </a:bodyPr>
          <a:p>
            <a:r>
              <a:rPr lang="zh-CN" altLang="en-US" sz="2000" b="1"/>
              <a:t>无功功率为</a:t>
            </a:r>
            <a:r>
              <a:rPr lang="en-US" altLang="zh-CN" sz="2000" b="1"/>
              <a:t>:</a:t>
            </a:r>
            <a:endParaRPr lang="en-US" altLang="zh-CN" sz="2000" b="1"/>
          </a:p>
        </p:txBody>
      </p:sp>
      <mc:AlternateContent xmlns:mc="http://schemas.openxmlformats.org/markup-compatibility/2006">
        <mc:Choice xmlns:a14="http://schemas.microsoft.com/office/drawing/2010/main" Requires="a14">
          <p:sp>
            <p:nvSpPr>
              <p:cNvPr id="10" name="文本框 9"/>
              <p:cNvSpPr txBox="1"/>
              <p:nvPr/>
            </p:nvSpPr>
            <p:spPr>
              <a:xfrm>
                <a:off x="2498661" y="5816854"/>
                <a:ext cx="3978910" cy="368300"/>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𝑄</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𝐿</m:t>
                          </m:r>
                        </m:sub>
                      </m:sSub>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𝐶</m:t>
                          </m:r>
                        </m:sub>
                      </m:sSub>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d>
                        <m:dPr>
                          <m:ctrlPr>
                            <a:rPr lang="en-US" altLang="zh-CN" i="1">
                              <a:latin typeface="Cambria Math" panose="02040503050406030204" pitchFamily="18" charset="0"/>
                              <a:cs typeface="Cambria Math" panose="02040503050406030204" pitchFamily="18" charset="0"/>
                            </a:rPr>
                          </m:ctrlPr>
                        </m:dPr>
                        <m:e>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𝐿</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𝐶</m:t>
                              </m:r>
                            </m:sub>
                          </m:sSub>
                        </m:e>
                      </m:d>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𝑈𝐼𝑠𝑖𝑛</m:t>
                      </m:r>
                      <m:r>
                        <a:rPr lang="en-US" altLang="zh-CN" i="1">
                          <a:latin typeface="Cambria Math" panose="02040503050406030204" pitchFamily="18" charset="0"/>
                          <a:cs typeface="Cambria Math" panose="02040503050406030204" pitchFamily="18" charset="0"/>
                        </a:rPr>
                        <m:t>𝜑</m:t>
                      </m:r>
                    </m:oMath>
                  </m:oMathPara>
                </a14:m>
                <a:endParaRPr lang="zh-CN" altLang="en-US"/>
              </a:p>
            </p:txBody>
          </p:sp>
        </mc:Choice>
        <mc:Fallback>
          <p:sp>
            <p:nvSpPr>
              <p:cNvPr id="10" name="文本框 9"/>
              <p:cNvSpPr txBox="1">
                <a:spLocks noRot="1" noChangeAspect="1" noMove="1" noResize="1" noEditPoints="1" noAdjustHandles="1" noChangeArrowheads="1" noChangeShapeType="1" noTextEdit="1"/>
              </p:cNvSpPr>
              <p:nvPr/>
            </p:nvSpPr>
            <p:spPr>
              <a:xfrm>
                <a:off x="2498661" y="5816854"/>
                <a:ext cx="3978910" cy="368300"/>
              </a:xfrm>
              <a:prstGeom prst="rect">
                <a:avLst/>
              </a:prstGeom>
              <a:blipFill rotWithShape="1">
                <a:blip r:embed="rId5"/>
                <a:stretch>
                  <a:fillRect l="-14" t="-69" r="14" b="69"/>
                </a:stretch>
              </a:blipFill>
            </p:spPr>
            <p:txBody>
              <a:bodyPr/>
              <a:lstStyle/>
              <a:p>
                <a:r>
                  <a:rPr lang="zh-CN" altLang="en-US">
                    <a:noFill/>
                  </a:rPr>
                  <a:t> </a:t>
                </a:r>
              </a:p>
            </p:txBody>
          </p:sp>
        </mc:Fallback>
      </mc:AlternateContent>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9" name="图片 4"/>
          <p:cNvPicPr>
            <a:picLocks noChangeAspect="1" noChangeArrowheads="1"/>
          </p:cNvPicPr>
          <p:nvPr/>
        </p:nvPicPr>
        <p:blipFill>
          <a:blip r:embed="rId2"/>
          <a:srcRect/>
          <a:stretch>
            <a:fillRect/>
          </a:stretch>
        </p:blipFill>
        <p:spPr bwMode="auto">
          <a:xfrm>
            <a:off x="358775" y="2133600"/>
            <a:ext cx="842645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30530"/>
            <a:chOff x="11" y="653"/>
            <a:chExt cx="14399" cy="678"/>
          </a:xfrm>
        </p:grpSpPr>
        <p:grpSp>
          <p:nvGrpSpPr>
            <p:cNvPr id="2" name="组合 1"/>
            <p:cNvGrpSpPr/>
            <p:nvPr/>
          </p:nvGrpSpPr>
          <p:grpSpPr>
            <a:xfrm rot="0">
              <a:off x="6546" y="653"/>
              <a:ext cx="7864" cy="640"/>
              <a:chOff x="6546" y="653"/>
              <a:chExt cx="7864" cy="640"/>
            </a:xfrm>
          </p:grpSpPr>
          <p:grpSp>
            <p:nvGrpSpPr>
              <p:cNvPr id="3" name="组合 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677"/>
            </a:xfrm>
            <a:prstGeom prst="rect">
              <a:avLst/>
            </a:prstGeom>
            <a:noFill/>
          </p:spPr>
          <p:txBody>
            <a:bodyPr wrap="square" rtlCol="0" anchor="t">
              <a:spAutoFit/>
            </a:bodyPr>
            <a:p>
              <a:pPr>
                <a:spcBef>
                  <a:spcPct val="50000"/>
                </a:spcBef>
              </a:pP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单元10</a:t>
              </a:r>
              <a:r>
                <a:rPr kumimoji="1" lang="en-US" altLang="zh-CN"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并联交流电路</a:t>
              </a:r>
              <a:endParaRPr kumimoji="1" lang="zh-CN" altLang="en-US" sz="22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4" name="文本框 3"/>
          <p:cNvSpPr txBox="1"/>
          <p:nvPr/>
        </p:nvSpPr>
        <p:spPr>
          <a:xfrm>
            <a:off x="0" y="885825"/>
            <a:ext cx="4572000" cy="829945"/>
          </a:xfrm>
          <a:prstGeom prst="rect">
            <a:avLst/>
          </a:prstGeom>
          <a:noFill/>
        </p:spPr>
        <p:txBody>
          <a:bodyPr wrap="square" rtlCol="0" anchor="t">
            <a:spAutoFit/>
          </a:bodyPr>
          <a:p>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RLC</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串联电路的性质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SLIDE_BK_DARK_LIGHT" val="2"/>
  <p:tag name="KSO_WM_SLIDE_BACKGROUND_TYPE" val="general"/>
</p:tagLst>
</file>

<file path=ppt/tags/tag15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59.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3149</Words>
  <Application>WPS 演示</Application>
  <PresentationFormat>全屏显示(4:3)</PresentationFormat>
  <Paragraphs>270</Paragraphs>
  <Slides>16</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16</vt:i4>
      </vt:variant>
    </vt:vector>
  </HeadingPairs>
  <TitlesOfParts>
    <vt:vector size="32" baseType="lpstr">
      <vt:lpstr>Arial</vt:lpstr>
      <vt:lpstr>宋体</vt:lpstr>
      <vt:lpstr>Wingdings</vt:lpstr>
      <vt:lpstr>Calibri</vt:lpstr>
      <vt:lpstr>Arial</vt:lpstr>
      <vt:lpstr>微软雅黑</vt:lpstr>
      <vt:lpstr>黑体</vt:lpstr>
      <vt:lpstr>Adobe 黑体 Std R</vt:lpstr>
      <vt:lpstr>Times New Roman</vt:lpstr>
      <vt:lpstr>Cambria Math</vt:lpstr>
      <vt:lpstr>Times New Roman</vt:lpstr>
      <vt:lpstr>楷体_GB2312</vt:lpstr>
      <vt:lpstr>新宋体</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1288</cp:revision>
  <dcterms:created xsi:type="dcterms:W3CDTF">2015-12-14T01:43:00Z</dcterms:created>
  <dcterms:modified xsi:type="dcterms:W3CDTF">2025-09-03T06:04:14Z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FF25F1A88AE247A2A54DB8FF045F5470_13</vt:lpwstr>
  </property>
  <property fmtid="{D5CDD505-2E9C-101B-9397-08002B2CF9AE}" pid="3" name="KSOProductBuildVer">
    <vt:lpwstr>2052-12.1.0.22529</vt:lpwstr>
  </property>
</Properties>
</file>